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1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40" r:id="rId13"/>
    <p:sldId id="341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38" r:id="rId30"/>
    <p:sldId id="320" r:id="rId31"/>
    <p:sldId id="33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7" r:id="rId47"/>
    <p:sldId id="335" r:id="rId48"/>
    <p:sldId id="336" r:id="rId49"/>
    <p:sldId id="294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93681"/>
  </p:normalViewPr>
  <p:slideViewPr>
    <p:cSldViewPr>
      <p:cViewPr varScale="1">
        <p:scale>
          <a:sx n="118" d="100"/>
          <a:sy n="118" d="100"/>
        </p:scale>
        <p:origin x="176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总线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三总线系统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682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主板总线连接到处理器</a:t>
            </a:r>
            <a:r>
              <a:rPr lang="en-US" altLang="zh-CN" sz="2800" dirty="0"/>
              <a:t>-</a:t>
            </a:r>
            <a:r>
              <a:rPr lang="zh-CN" altLang="en-US" sz="2800" dirty="0"/>
              <a:t>主存总线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处理器</a:t>
            </a:r>
            <a:r>
              <a:rPr lang="en-US" altLang="zh-CN" sz="2400" dirty="0"/>
              <a:t>-</a:t>
            </a:r>
            <a:r>
              <a:rPr lang="zh-CN" altLang="en-US" sz="2400" dirty="0"/>
              <a:t>主存总线主要用于处理器和主存之间数据交换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I/O</a:t>
            </a:r>
            <a:r>
              <a:rPr lang="zh-CN" altLang="en-US" sz="2400" dirty="0"/>
              <a:t>总线连接到主板总线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优点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大大减少处理器</a:t>
            </a:r>
            <a:r>
              <a:rPr lang="en-US" altLang="zh-CN" sz="2400" dirty="0"/>
              <a:t>-</a:t>
            </a:r>
            <a:r>
              <a:rPr lang="zh-CN" altLang="en-US" sz="2400" dirty="0"/>
              <a:t>主存总线负载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例：现代</a:t>
            </a:r>
            <a:r>
              <a:rPr lang="en-US" altLang="zh-CN" sz="2800" dirty="0"/>
              <a:t>PC</a:t>
            </a:r>
            <a:r>
              <a:rPr lang="zh-CN" altLang="en-US" sz="2800" dirty="0"/>
              <a:t>基本采用的结构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90106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53094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</a:t>
            </a:r>
            <a:r>
              <a:rPr lang="en-US" altLang="zh-CN" dirty="0"/>
              <a:t>x86</a:t>
            </a:r>
            <a:r>
              <a:rPr lang="zh-CN" altLang="en-US" dirty="0"/>
              <a:t>计算机的总线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181019"/>
            <a:ext cx="85471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1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70D3-6B36-C548-9193-2BBF3D83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新的</a:t>
            </a:r>
            <a:r>
              <a:rPr lang="en-US" altLang="zh-CN" dirty="0"/>
              <a:t>i7</a:t>
            </a:r>
            <a:r>
              <a:rPr lang="zh-CN" altLang="en-US" dirty="0"/>
              <a:t>处理器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185F8-BDCC-0243-8654-DDD9F6C93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62074"/>
            <a:ext cx="7266384" cy="4553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01A39-D101-9A4B-B200-6FFAD61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3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9A5F-172D-3D46-A91A-36B65D7A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</a:t>
            </a:r>
            <a:r>
              <a:rPr lang="en-US" altLang="zh-CN" dirty="0"/>
              <a:t>x86</a:t>
            </a:r>
            <a:r>
              <a:rPr lang="zh-CN" altLang="en-US" dirty="0"/>
              <a:t>系统的总线连接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131B9C-E30C-E147-8482-E73FCBD9D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8" y="1219200"/>
            <a:ext cx="4889243" cy="49101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7321B-831F-2240-8370-D161D35C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0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处理器</a:t>
            </a:r>
            <a:r>
              <a:rPr lang="en-US" altLang="zh-CN" sz="2400" dirty="0"/>
              <a:t>-</a:t>
            </a:r>
            <a:r>
              <a:rPr lang="zh-CN" altLang="en-US" sz="2400" dirty="0"/>
              <a:t>主存总线 （专用）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传输距离短、速度高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主存储器专用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/>
              <a:t>保证主存储器</a:t>
            </a:r>
            <a:r>
              <a:rPr lang="en-US" altLang="zh-CN" sz="1800" dirty="0"/>
              <a:t>-</a:t>
            </a:r>
            <a:r>
              <a:rPr lang="zh-CN" altLang="en-US" sz="1800" dirty="0"/>
              <a:t>处理器之间的高带宽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直接和处理器连接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优化处理使之适应</a:t>
            </a:r>
            <a:r>
              <a:rPr lang="en-US" altLang="zh-CN" sz="2000" dirty="0"/>
              <a:t>Cache</a:t>
            </a:r>
            <a:r>
              <a:rPr lang="zh-CN" altLang="en-US" sz="2000" dirty="0"/>
              <a:t>块传送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输出总线（行业标准）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通常距离较长，速度较慢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需要适应多种输入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输出设备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和处理器</a:t>
            </a:r>
            <a:r>
              <a:rPr lang="en-US" altLang="zh-CN" sz="2000" dirty="0"/>
              <a:t>-</a:t>
            </a:r>
            <a:r>
              <a:rPr lang="zh-CN" altLang="en-US" sz="2000" dirty="0"/>
              <a:t>主存总线通过桥连接（或通过主板总线）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主板总线（行业标准或专门设计）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主板：连接各部件器件的底盘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应允许处理器、主存储器和输入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输出设备互连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应有价格优势：所有组件连接在一条总线上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6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总线的一般组成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60378"/>
          </a:xfrm>
        </p:spPr>
        <p:txBody>
          <a:bodyPr/>
          <a:lstStyle/>
          <a:p>
            <a:r>
              <a:rPr lang="zh-CN" altLang="en-US" dirty="0">
                <a:solidFill>
                  <a:schemeClr val="hlink"/>
                </a:solidFill>
              </a:rPr>
              <a:t>控制线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总线请求信号及数据接收信号</a:t>
            </a:r>
          </a:p>
          <a:p>
            <a:pPr lvl="1"/>
            <a:r>
              <a:rPr lang="zh-CN" altLang="en-US" dirty="0"/>
              <a:t>指明数据线上传输信息的类型</a:t>
            </a:r>
          </a:p>
          <a:p>
            <a:r>
              <a:rPr lang="zh-CN" altLang="en-US" dirty="0">
                <a:solidFill>
                  <a:srgbClr val="FF0066"/>
                </a:solidFill>
              </a:rPr>
              <a:t>数据线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在源设备和目标设备间传送信息</a:t>
            </a:r>
          </a:p>
          <a:p>
            <a:pPr lvl="1"/>
            <a:r>
              <a:rPr lang="zh-CN" altLang="en-US" dirty="0"/>
              <a:t>数据和地址</a:t>
            </a:r>
          </a:p>
          <a:p>
            <a:pPr lvl="1"/>
            <a:r>
              <a:rPr lang="zh-CN" altLang="en-US" dirty="0"/>
              <a:t>复杂的命令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619672" y="1628800"/>
            <a:ext cx="59182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632372" y="2009800"/>
            <a:ext cx="5969000" cy="0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48535" y="1698650"/>
            <a:ext cx="790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数据线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6135" y="1317650"/>
            <a:ext cx="790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控制线</a:t>
            </a:r>
          </a:p>
        </p:txBody>
      </p:sp>
    </p:spTree>
    <p:extLst>
      <p:ext uri="{BB962C8B-B14F-4D97-AF65-F5344CB8AC3E}">
        <p14:creationId xmlns:p14="http://schemas.microsoft.com/office/powerpoint/2010/main" val="172543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总线标准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设备用于人机交互</a:t>
            </a:r>
          </a:p>
          <a:p>
            <a:r>
              <a:rPr lang="en-US" dirty="0"/>
              <a:t>总线定义了交互的通信协议/标准:</a:t>
            </a:r>
          </a:p>
          <a:p>
            <a:r>
              <a:rPr lang="en-US" dirty="0"/>
              <a:t>PCI</a:t>
            </a:r>
          </a:p>
          <a:p>
            <a:r>
              <a:rPr lang="en-US" dirty="0"/>
              <a:t>EISA</a:t>
            </a:r>
          </a:p>
          <a:p>
            <a:r>
              <a:rPr lang="en-US" dirty="0"/>
              <a:t>SCSI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Bluetooth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/>
              <a:t>标准</a:t>
            </a:r>
            <a:r>
              <a:rPr lang="zh-CN" altLang="en-US" sz="2400" dirty="0"/>
              <a:t>十分重要</a:t>
            </a:r>
            <a:r>
              <a:rPr lang="en-US" altLang="zh-CN" sz="2400" dirty="0"/>
              <a:t>:</a:t>
            </a:r>
            <a:endParaRPr lang="zh-CN" altLang="en-US" sz="2400" dirty="0"/>
          </a:p>
          <a:p>
            <a:r>
              <a:rPr lang="zh-CN" altLang="en-US" sz="2400" dirty="0"/>
              <a:t>不同公司设计的外部设备，应该能在同一计算机上安装使用。</a:t>
            </a:r>
          </a:p>
          <a:p>
            <a:r>
              <a:rPr lang="zh-CN" altLang="en-US" sz="2400" dirty="0"/>
              <a:t>不同公司的计算机也应该可以使用某一外部设备。</a:t>
            </a:r>
          </a:p>
          <a:p>
            <a:r>
              <a:rPr lang="zh-CN" altLang="en-US" sz="2400" dirty="0"/>
              <a:t>外部设备的通讯速度差异很大</a:t>
            </a:r>
          </a:p>
          <a:p>
            <a:r>
              <a:rPr lang="zh-CN" altLang="en-US" sz="2400" dirty="0"/>
              <a:t>标准是抽象的设计</a:t>
            </a:r>
          </a:p>
          <a:p>
            <a:r>
              <a:rPr lang="zh-CN" altLang="en-US" sz="2400" dirty="0"/>
              <a:t>标准可以影响性价比，可靠性等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6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79838" y="3573463"/>
            <a:ext cx="10953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>
                <a:solidFill>
                  <a:srgbClr val="FF0066"/>
                </a:solidFill>
              </a:rPr>
              <a:t>一组导线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3575" y="5229225"/>
            <a:ext cx="23018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接口的物理</a:t>
            </a:r>
            <a:r>
              <a:rPr lang="en-US" altLang="zh-CN" b="1"/>
              <a:t>/</a:t>
            </a:r>
            <a:r>
              <a:rPr lang="zh-CN" altLang="en-US" b="1"/>
              <a:t>机械特性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492500" y="4365625"/>
            <a:ext cx="15525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电气信号规范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206750" y="3511550"/>
            <a:ext cx="2425700" cy="520700"/>
          </a:xfrm>
          <a:prstGeom prst="rect">
            <a:avLst/>
          </a:prstGeom>
          <a:noFill/>
          <a:ln w="127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749550" y="4197350"/>
            <a:ext cx="3263900" cy="749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216150" y="5035550"/>
            <a:ext cx="44831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492500" y="2924175"/>
            <a:ext cx="17811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时序和信号规范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292350" y="2749550"/>
            <a:ext cx="4178300" cy="59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881313" y="2028825"/>
            <a:ext cx="31591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zh-CN" altLang="en-US" b="1"/>
              <a:t>事务协议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911350" y="1987550"/>
            <a:ext cx="48641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1136650" y="3733800"/>
            <a:ext cx="2070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>
            <a:off x="5632450" y="3733800"/>
            <a:ext cx="2070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总线相关概念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412306"/>
          </a:xfrm>
        </p:spPr>
        <p:txBody>
          <a:bodyPr/>
          <a:lstStyle/>
          <a:p>
            <a:pPr>
              <a:lnSpc>
                <a:spcPct val="86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/>
              <a:t>总线主设备：有能力控制总线，发起总线事务</a:t>
            </a:r>
          </a:p>
          <a:p>
            <a:pPr>
              <a:lnSpc>
                <a:spcPct val="86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/>
              <a:t>总线从设备：响应主设备请求</a:t>
            </a:r>
          </a:p>
          <a:p>
            <a:pPr>
              <a:lnSpc>
                <a:spcPct val="86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/>
              <a:t>总线通信协议：定义总线传输中的事件顺序和时序要求</a:t>
            </a:r>
          </a:p>
          <a:p>
            <a:pPr>
              <a:lnSpc>
                <a:spcPct val="86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/>
              <a:t>异步总线传输： 控制信号（请求，应答）作为总控信号</a:t>
            </a:r>
          </a:p>
          <a:p>
            <a:pPr>
              <a:lnSpc>
                <a:spcPct val="86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/>
              <a:t>同步总线传输：使用共同的时钟信号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20416" y="1543401"/>
            <a:ext cx="977900" cy="749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620416" y="2603851"/>
            <a:ext cx="3263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20416" y="2908651"/>
            <a:ext cx="3263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620416" y="3213451"/>
            <a:ext cx="3340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8866" y="2305401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147466" y="2305401"/>
            <a:ext cx="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376066" y="2305401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915816" y="1543401"/>
            <a:ext cx="977900" cy="749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214266" y="2305401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3442866" y="2305401"/>
            <a:ext cx="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3671466" y="2305401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211216" y="1860901"/>
            <a:ext cx="542925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CN" b="1"/>
              <a:t>° ° °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620416" y="1784701"/>
            <a:ext cx="8128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CN" altLang="en-US" b="1"/>
              <a:t>主设备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915816" y="1784701"/>
            <a:ext cx="8128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CN" altLang="en-US" b="1"/>
              <a:t>从设备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049416" y="2470501"/>
            <a:ext cx="8128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CN" altLang="en-US" b="1"/>
              <a:t>控制线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049416" y="2775301"/>
            <a:ext cx="8128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CN" altLang="en-US" b="1"/>
              <a:t>地址线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5049416" y="3080101"/>
            <a:ext cx="8128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CN" altLang="en-US" b="1"/>
              <a:t>数据线</a:t>
            </a:r>
          </a:p>
        </p:txBody>
      </p:sp>
    </p:spTree>
    <p:extLst>
      <p:ext uri="{BB962C8B-B14F-4D97-AF65-F5344CB8AC3E}">
        <p14:creationId xmlns:p14="http://schemas.microsoft.com/office/powerpoint/2010/main" val="52282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主设备和从设备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91" y="2627065"/>
            <a:ext cx="8229600" cy="3132386"/>
          </a:xfrm>
        </p:spPr>
        <p:txBody>
          <a:bodyPr/>
          <a:lstStyle/>
          <a:p>
            <a:r>
              <a:rPr lang="zh-CN" altLang="en-US" sz="2800" u="sng" dirty="0">
                <a:solidFill>
                  <a:schemeClr val="accent1"/>
                </a:solidFill>
              </a:rPr>
              <a:t>总线事务</a:t>
            </a:r>
            <a:r>
              <a:rPr lang="zh-CN" altLang="en-US" sz="2800" dirty="0"/>
              <a:t>包括两个部分：</a:t>
            </a:r>
          </a:p>
          <a:p>
            <a:pPr lvl="1"/>
            <a:r>
              <a:rPr lang="zh-CN" altLang="en-US" sz="2400" dirty="0"/>
              <a:t>发起命令 （和地址）    </a:t>
            </a:r>
          </a:p>
          <a:p>
            <a:pPr lvl="1"/>
            <a:r>
              <a:rPr lang="zh-CN" altLang="en-US" sz="2400" dirty="0"/>
              <a:t>传输数据                       </a:t>
            </a:r>
          </a:p>
          <a:p>
            <a:r>
              <a:rPr lang="zh-CN" altLang="en-US" sz="2800" dirty="0"/>
              <a:t>主设备是总线事务的发起者：</a:t>
            </a:r>
          </a:p>
          <a:p>
            <a:pPr lvl="1"/>
            <a:r>
              <a:rPr lang="zh-CN" altLang="en-US" sz="2400" dirty="0"/>
              <a:t>发出命令（和地址）</a:t>
            </a:r>
          </a:p>
          <a:p>
            <a:r>
              <a:rPr lang="zh-CN" altLang="en-US" sz="2800" dirty="0"/>
              <a:t>从设备是总线事务的响应者：</a:t>
            </a:r>
          </a:p>
          <a:p>
            <a:pPr lvl="1"/>
            <a:r>
              <a:rPr lang="zh-CN" altLang="en-US" sz="2400" dirty="0"/>
              <a:t>若主设备发出的是读命令，则将数据发送到主设备</a:t>
            </a:r>
          </a:p>
          <a:p>
            <a:pPr lvl="1"/>
            <a:r>
              <a:rPr lang="zh-CN" altLang="en-US" sz="2400" dirty="0"/>
              <a:t>否则，接收主设备发来的写入数据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2208" y="1556916"/>
            <a:ext cx="1346200" cy="812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51583" y="1690266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总线主设备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44208" y="1556916"/>
            <a:ext cx="1346200" cy="812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23583" y="1690266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总线从设备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3808" y="1772816"/>
            <a:ext cx="31750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96271" y="1461666"/>
            <a:ext cx="2009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主设备发起传输动作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818408" y="2153816"/>
            <a:ext cx="3225800" cy="0"/>
          </a:xfrm>
          <a:prstGeom prst="line">
            <a:avLst/>
          </a:prstGeom>
          <a:noFill/>
          <a:ln w="25400">
            <a:solidFill>
              <a:srgbClr val="FF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15346" y="1877591"/>
            <a:ext cx="1603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数据可双向传输</a:t>
            </a:r>
          </a:p>
        </p:txBody>
      </p:sp>
    </p:spTree>
    <p:extLst>
      <p:ext uri="{BB962C8B-B14F-4D97-AF65-F5344CB8AC3E}">
        <p14:creationId xmlns:p14="http://schemas.microsoft.com/office/powerpoint/2010/main" val="1438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主要教学内容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总线概念</a:t>
            </a:r>
          </a:p>
          <a:p>
            <a:r>
              <a:rPr lang="zh-CN" altLang="en-US" dirty="0"/>
              <a:t>总线分类</a:t>
            </a:r>
          </a:p>
          <a:p>
            <a:r>
              <a:rPr lang="zh-CN" altLang="en-US" dirty="0"/>
              <a:t>总线组成</a:t>
            </a:r>
          </a:p>
          <a:p>
            <a:r>
              <a:rPr lang="zh-CN" altLang="en-US" dirty="0"/>
              <a:t>设计总线的关键问题</a:t>
            </a:r>
          </a:p>
          <a:p>
            <a:pPr lvl="1"/>
            <a:r>
              <a:rPr lang="zh-CN" altLang="en-US" dirty="0"/>
              <a:t>总线仲裁</a:t>
            </a:r>
          </a:p>
          <a:p>
            <a:pPr lvl="1"/>
            <a:r>
              <a:rPr lang="zh-CN" altLang="en-US" dirty="0"/>
              <a:t>通信方式</a:t>
            </a:r>
          </a:p>
          <a:p>
            <a:r>
              <a:rPr lang="zh-CN" altLang="en-US" dirty="0"/>
              <a:t>总线举例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仲裁：获得总线使用权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640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总线设计中重要问题之一：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如何为需要使用总线的设备保留总线？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可通过主</a:t>
            </a:r>
            <a:r>
              <a:rPr lang="en-US" altLang="zh-CN" dirty="0">
                <a:latin typeface="Tahoma" charset="0"/>
              </a:rPr>
              <a:t>—</a:t>
            </a:r>
            <a:r>
              <a:rPr lang="zh-CN" altLang="en-US" dirty="0"/>
              <a:t>从设备的安排来避免冲突：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只允许总线主设备发起总线事务，控制所有总线请求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从设备响应主设备的读写请求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最简单的设计：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处理器作为唯一的总线主设备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所有总线请求均由处理器控制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主要缺点：处理器被卷入到每一个总线事务中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3616" y="1656367"/>
            <a:ext cx="1346200" cy="812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2991" y="1796067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总线主设备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16216" y="1656367"/>
            <a:ext cx="1346200" cy="812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95591" y="1796067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总线从设备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325216" y="1872267"/>
            <a:ext cx="41656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55429" y="1567467"/>
            <a:ext cx="3025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控制信号：主设备发起总线事务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299816" y="2253267"/>
            <a:ext cx="42164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12629" y="1948467"/>
            <a:ext cx="1603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数据可双向传输</a:t>
            </a:r>
          </a:p>
        </p:txBody>
      </p:sp>
    </p:spTree>
    <p:extLst>
      <p:ext uri="{BB962C8B-B14F-4D97-AF65-F5344CB8AC3E}">
        <p14:creationId xmlns:p14="http://schemas.microsoft.com/office/powerpoint/2010/main" val="60477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多个总线主设备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总线仲裁的基本要求：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某总线主设备使用总线前应发出总线请求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只有得到授权后，主设备才能使用总线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使用完毕后，主设备应通知仲裁器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总线仲裁器在以下两方面取得平衡：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优先权：优先级高的设备应该得到优先服务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公平性：最低优先级的设备也不能永远被排除在总线服务之外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总线仲裁方式：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集中仲裁和分布仲裁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/>
              <a:t>集中仲裁： 例如，交通警察在路口指挥交通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/>
              <a:t>分布仲裁： 路口没有交通警察，所有车辆先停下，确认其他方向没有来车后通行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按优先级仲裁或轮循仲裁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/>
              <a:t>优先级仲裁：例如，救护车在道路上有高优先级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3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总线仲裁方式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集中仲裁</a:t>
            </a:r>
          </a:p>
          <a:p>
            <a:pPr lvl="1"/>
            <a:r>
              <a:rPr lang="zh-CN" altLang="en-US" dirty="0"/>
              <a:t>菊链仲裁</a:t>
            </a:r>
          </a:p>
          <a:p>
            <a:pPr lvl="2"/>
            <a:r>
              <a:rPr lang="zh-CN" altLang="en-US" dirty="0"/>
              <a:t>所有设备共用一个总线请求信号</a:t>
            </a:r>
          </a:p>
          <a:p>
            <a:pPr lvl="1"/>
            <a:r>
              <a:rPr lang="zh-CN" altLang="en-US" dirty="0"/>
              <a:t>集中平行仲裁</a:t>
            </a:r>
          </a:p>
          <a:p>
            <a:pPr lvl="2"/>
            <a:r>
              <a:rPr lang="zh-CN" altLang="en-US" dirty="0"/>
              <a:t>通过集中的仲裁器进行</a:t>
            </a:r>
          </a:p>
          <a:p>
            <a:r>
              <a:rPr lang="zh-CN" altLang="en-US" dirty="0"/>
              <a:t>分布仲裁</a:t>
            </a:r>
          </a:p>
          <a:p>
            <a:pPr lvl="1"/>
            <a:r>
              <a:rPr lang="zh-CN" altLang="en-US" dirty="0"/>
              <a:t>通过自我选择进行分布式仲裁</a:t>
            </a:r>
          </a:p>
          <a:p>
            <a:pPr lvl="2"/>
            <a:r>
              <a:rPr lang="zh-CN" altLang="en-US" dirty="0"/>
              <a:t>每个要使用总线的设备将自己的标识放在总线上</a:t>
            </a:r>
          </a:p>
          <a:p>
            <a:pPr lvl="1"/>
            <a:r>
              <a:rPr lang="zh-CN" altLang="en-US" dirty="0"/>
              <a:t>碰撞检测</a:t>
            </a:r>
          </a:p>
          <a:p>
            <a:pPr lvl="2"/>
            <a:r>
              <a:rPr lang="zh-CN" altLang="en-US" dirty="0"/>
              <a:t>以太网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4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菊链仲裁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624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优点：简单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缺点：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无法保证公平性</a:t>
            </a:r>
            <a:br>
              <a:rPr lang="zh-CN" altLang="en-US" dirty="0"/>
            </a:br>
            <a:r>
              <a:rPr lang="zh-CN" altLang="en-US" dirty="0"/>
              <a:t>     低优先级设备可能得不到总线使用权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总线授权信号的逐级传递限制了总线的速度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2784" y="2589212"/>
            <a:ext cx="1193800" cy="965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4397" y="2805112"/>
            <a:ext cx="8366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Bus</a:t>
            </a:r>
          </a:p>
          <a:p>
            <a:pPr algn="ctr" eaLnBrk="0" hangingPunct="0"/>
            <a:r>
              <a:rPr lang="en-US" altLang="zh-CN" sz="1600" b="1">
                <a:latin typeface="Times New Roman" charset="0"/>
              </a:rPr>
              <a:t>Arbiter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27784" y="1370012"/>
            <a:ext cx="9652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76997" y="1433512"/>
            <a:ext cx="927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Device 1</a:t>
            </a:r>
          </a:p>
          <a:p>
            <a:pPr algn="ctr" eaLnBrk="0" hangingPunct="0"/>
            <a:r>
              <a:rPr lang="en-US" altLang="zh-CN" sz="1600" b="1">
                <a:latin typeface="Times New Roman" charset="0"/>
              </a:rPr>
              <a:t>Highest</a:t>
            </a:r>
          </a:p>
          <a:p>
            <a:pPr algn="ctr" eaLnBrk="0" hangingPunct="0"/>
            <a:r>
              <a:rPr lang="en-US" altLang="zh-CN" sz="1600" b="1">
                <a:latin typeface="Times New Roman" charset="0"/>
              </a:rPr>
              <a:t>Priority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94984" y="1370012"/>
            <a:ext cx="8890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91797" y="1433512"/>
            <a:ext cx="1079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Device N</a:t>
            </a:r>
          </a:p>
          <a:p>
            <a:pPr algn="ctr" eaLnBrk="0" hangingPunct="0"/>
            <a:r>
              <a:rPr lang="en-US" altLang="zh-CN" sz="1600" b="1">
                <a:latin typeface="Times New Roman" charset="0"/>
              </a:rPr>
              <a:t>Lowest</a:t>
            </a:r>
          </a:p>
          <a:p>
            <a:pPr algn="ctr" eaLnBrk="0" hangingPunct="0"/>
            <a:r>
              <a:rPr lang="en-US" altLang="zh-CN" sz="1600" b="1">
                <a:latin typeface="Times New Roman" charset="0"/>
              </a:rPr>
              <a:t>Priority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27984" y="1370012"/>
            <a:ext cx="8890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00997" y="1662112"/>
            <a:ext cx="9271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Device 2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793234" y="1744662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098034" y="1744662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402834" y="1744662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2141984" y="2728912"/>
            <a:ext cx="736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2891284" y="2259012"/>
            <a:ext cx="0" cy="482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4491484" y="2259012"/>
            <a:ext cx="0" cy="482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3729484" y="2259012"/>
            <a:ext cx="0" cy="482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742184" y="2728912"/>
            <a:ext cx="736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5253484" y="2259012"/>
            <a:ext cx="0" cy="482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5266184" y="2728912"/>
            <a:ext cx="8890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7158484" y="2259012"/>
            <a:ext cx="0" cy="482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256784" y="2728912"/>
            <a:ext cx="8890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6180584" y="2563812"/>
            <a:ext cx="50800" cy="254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6256784" y="2563812"/>
            <a:ext cx="50800" cy="254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2141984" y="3414712"/>
            <a:ext cx="40132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5024884" y="2284412"/>
            <a:ext cx="0" cy="1117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3500884" y="2284412"/>
            <a:ext cx="0" cy="1117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V="1">
            <a:off x="6180584" y="3249612"/>
            <a:ext cx="50800" cy="254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V="1">
            <a:off x="6256784" y="3249612"/>
            <a:ext cx="50800" cy="254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437384" y="3351212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4961384" y="3351212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7691884" y="2284412"/>
            <a:ext cx="0" cy="1117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7628384" y="3351212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6256784" y="3414712"/>
            <a:ext cx="14224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2141984" y="3033712"/>
            <a:ext cx="4013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6180584" y="2868612"/>
            <a:ext cx="50800" cy="254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V="1">
            <a:off x="6256784" y="2868612"/>
            <a:ext cx="50800" cy="254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132584" y="2970212"/>
            <a:ext cx="127000" cy="127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4656584" y="2970212"/>
            <a:ext cx="127000" cy="127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6256784" y="3033712"/>
            <a:ext cx="1117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3196084" y="2284412"/>
            <a:ext cx="0" cy="736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>
            <a:off x="4720084" y="2284412"/>
            <a:ext cx="0" cy="736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7387084" y="2284412"/>
            <a:ext cx="0" cy="736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114997" y="2424112"/>
            <a:ext cx="7127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 b="1">
                <a:latin typeface="Times New Roman" charset="0"/>
              </a:rPr>
              <a:t>Grant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3715197" y="2424112"/>
            <a:ext cx="7127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 b="1">
                <a:latin typeface="Times New Roman" charset="0"/>
              </a:rPr>
              <a:t>Grant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239197" y="2424112"/>
            <a:ext cx="7127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 b="1">
                <a:latin typeface="Times New Roman" charset="0"/>
              </a:rPr>
              <a:t>Grant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239197" y="2728912"/>
            <a:ext cx="8366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 b="1">
                <a:latin typeface="Times New Roman" charset="0"/>
              </a:rPr>
              <a:t>Release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239197" y="3109912"/>
            <a:ext cx="8810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 b="1">
                <a:latin typeface="Times New Roman" charset="0"/>
              </a:rPr>
              <a:t>Request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4858197" y="3621087"/>
            <a:ext cx="11969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wired-OR</a:t>
            </a:r>
          </a:p>
        </p:txBody>
      </p:sp>
    </p:spTree>
    <p:extLst>
      <p:ext uri="{BB962C8B-B14F-4D97-AF65-F5344CB8AC3E}">
        <p14:creationId xmlns:p14="http://schemas.microsoft.com/office/powerpoint/2010/main" val="109507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集中平行仲裁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828130"/>
          </a:xfrm>
        </p:spPr>
        <p:txBody>
          <a:bodyPr/>
          <a:lstStyle/>
          <a:p>
            <a:r>
              <a:rPr lang="zh-CN" altLang="en-US" dirty="0"/>
              <a:t>用于几乎所有处理器</a:t>
            </a:r>
            <a:r>
              <a:rPr lang="en-US" altLang="zh-CN" dirty="0"/>
              <a:t>-</a:t>
            </a:r>
            <a:r>
              <a:rPr lang="zh-CN" altLang="en-US" dirty="0"/>
              <a:t>主存总线和一些高速输入</a:t>
            </a:r>
            <a:r>
              <a:rPr lang="en-US" altLang="zh-CN" dirty="0"/>
              <a:t>/</a:t>
            </a:r>
            <a:r>
              <a:rPr lang="zh-CN" altLang="en-US" dirty="0"/>
              <a:t>输出总线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7100" y="2451100"/>
            <a:ext cx="1193800" cy="1422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50938" y="2667000"/>
            <a:ext cx="79057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</a:t>
            </a:r>
          </a:p>
          <a:p>
            <a:pPr algn="ctr" eaLnBrk="0" hangingPunct="0"/>
            <a:r>
              <a:rPr lang="zh-CN" altLang="en-US" sz="1600" b="1">
                <a:latin typeface="Times New Roman" charset="0"/>
              </a:rPr>
              <a:t>仲裁器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32100" y="1231900"/>
            <a:ext cx="9652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81313" y="1371600"/>
            <a:ext cx="9271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设备 </a:t>
            </a:r>
            <a:r>
              <a:rPr lang="en-US" altLang="zh-CN" sz="1600" b="1">
                <a:latin typeface="Times New Roman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99300" y="1231900"/>
            <a:ext cx="8890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96113" y="1447800"/>
            <a:ext cx="1079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设备 </a:t>
            </a:r>
            <a:r>
              <a:rPr lang="en-US" altLang="zh-CN" sz="1600" b="1">
                <a:latin typeface="Times New Roman" charset="0"/>
              </a:rPr>
              <a:t>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32300" y="1231900"/>
            <a:ext cx="8890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05313" y="1524000"/>
            <a:ext cx="9271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设备 </a:t>
            </a:r>
            <a:r>
              <a:rPr lang="en-US" altLang="zh-CN" sz="1600" b="1">
                <a:latin typeface="Times New Roman" charset="0"/>
              </a:rPr>
              <a:t>2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797550" y="160655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102350" y="160655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407150" y="160655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2146300" y="2590800"/>
            <a:ext cx="736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2895600" y="2120900"/>
            <a:ext cx="0" cy="482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146300" y="2743200"/>
            <a:ext cx="13462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3505200" y="2146300"/>
            <a:ext cx="0" cy="584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119313" y="2286000"/>
            <a:ext cx="587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授权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67113" y="2263775"/>
            <a:ext cx="6381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请求</a:t>
            </a: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2146300" y="2895600"/>
            <a:ext cx="24130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4572000" y="2120900"/>
            <a:ext cx="0" cy="7874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2146300" y="3048000"/>
            <a:ext cx="30226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5181600" y="2146300"/>
            <a:ext cx="0" cy="889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2146300" y="3505200"/>
            <a:ext cx="51562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7315200" y="2120900"/>
            <a:ext cx="0" cy="1397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2146300" y="3657600"/>
            <a:ext cx="57658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7924800" y="2146300"/>
            <a:ext cx="0" cy="1498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5029200" y="2146300"/>
            <a:ext cx="0" cy="271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2679700" y="4876800"/>
            <a:ext cx="515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2603500" y="4495800"/>
            <a:ext cx="523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4876800" y="2146300"/>
            <a:ext cx="0" cy="233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4813300" y="4432300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4965700" y="4813300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3276600" y="2146300"/>
            <a:ext cx="0" cy="271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3124200" y="2146300"/>
            <a:ext cx="0" cy="233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060700" y="4432300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3213100" y="4813300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7696200" y="2146300"/>
            <a:ext cx="0" cy="271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7543800" y="2146300"/>
            <a:ext cx="0" cy="233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7480300" y="4432300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7632700" y="4813300"/>
            <a:ext cx="127000" cy="127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7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同步和异步总线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同步总线：</a:t>
            </a:r>
          </a:p>
          <a:p>
            <a:pPr lvl="1"/>
            <a:r>
              <a:rPr lang="zh-CN" altLang="en-US" sz="2000" dirty="0"/>
              <a:t>控制线中包含有一根时钟信号线</a:t>
            </a:r>
          </a:p>
          <a:p>
            <a:pPr lvl="1"/>
            <a:r>
              <a:rPr lang="zh-CN" altLang="en-US" sz="2000" dirty="0"/>
              <a:t>传输协议根据时钟信号制定：</a:t>
            </a:r>
          </a:p>
          <a:p>
            <a:pPr lvl="2"/>
            <a:r>
              <a:rPr lang="zh-CN" altLang="en-US" sz="1800" dirty="0"/>
              <a:t>例如：主设备提出总线请求后</a:t>
            </a:r>
            <a:r>
              <a:rPr lang="en-US" altLang="zh-CN" sz="1800" dirty="0"/>
              <a:t>5</a:t>
            </a:r>
            <a:r>
              <a:rPr lang="zh-CN" altLang="en-US" sz="1800" dirty="0"/>
              <a:t>个时钟周期，可以获得能否使用总线的信号。</a:t>
            </a:r>
          </a:p>
          <a:p>
            <a:pPr lvl="1"/>
            <a:r>
              <a:rPr lang="zh-CN" altLang="en-US" sz="2000" dirty="0"/>
              <a:t>优点：逻辑简单、高速</a:t>
            </a:r>
          </a:p>
          <a:p>
            <a:pPr lvl="1"/>
            <a:r>
              <a:rPr lang="zh-CN" altLang="en-US" sz="2000" dirty="0"/>
              <a:t>缺点：</a:t>
            </a:r>
          </a:p>
          <a:p>
            <a:pPr lvl="2"/>
            <a:r>
              <a:rPr lang="zh-CN" altLang="en-US" sz="1800" dirty="0"/>
              <a:t>总线上所有设备必须按时钟频率工作</a:t>
            </a:r>
          </a:p>
          <a:p>
            <a:pPr lvl="2"/>
            <a:r>
              <a:rPr lang="zh-CN" altLang="en-US" sz="1800" dirty="0"/>
              <a:t>为防止时钟信号扭曲，高速工作时，总线距离必须足够短</a:t>
            </a:r>
          </a:p>
          <a:p>
            <a:r>
              <a:rPr lang="zh-CN" altLang="en-US" sz="2400" dirty="0"/>
              <a:t>异步总线：</a:t>
            </a:r>
          </a:p>
          <a:p>
            <a:pPr lvl="1"/>
            <a:r>
              <a:rPr lang="zh-CN" altLang="en-US" sz="2000" dirty="0"/>
              <a:t>不使用统一的时钟</a:t>
            </a:r>
          </a:p>
          <a:p>
            <a:pPr lvl="1"/>
            <a:r>
              <a:rPr lang="zh-CN" altLang="en-US" sz="2000" dirty="0"/>
              <a:t>可适应设备的不同速度</a:t>
            </a:r>
          </a:p>
          <a:p>
            <a:pPr lvl="1"/>
            <a:r>
              <a:rPr lang="zh-CN" altLang="en-US" sz="2000" dirty="0"/>
              <a:t>不用担心时钟信号扭曲，距离可较长</a:t>
            </a:r>
          </a:p>
          <a:p>
            <a:pPr lvl="1"/>
            <a:r>
              <a:rPr lang="zh-CN" altLang="en-US" sz="2000" dirty="0"/>
              <a:t>使用握手协议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0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最简单的总线模式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65239"/>
            <a:ext cx="8229600" cy="1692226"/>
          </a:xfrm>
        </p:spPr>
        <p:txBody>
          <a:bodyPr/>
          <a:lstStyle/>
          <a:p>
            <a:r>
              <a:rPr lang="zh-CN" altLang="en-US" dirty="0"/>
              <a:t>所有设备同步工作</a:t>
            </a:r>
          </a:p>
          <a:p>
            <a:r>
              <a:rPr lang="zh-CN" altLang="en-US" dirty="0"/>
              <a:t>所有设备以同样的速度工作</a:t>
            </a:r>
          </a:p>
          <a:p>
            <a:r>
              <a:rPr lang="en-US" altLang="zh-CN" dirty="0"/>
              <a:t>=&gt; </a:t>
            </a:r>
            <a:r>
              <a:rPr lang="zh-CN" altLang="en-US" dirty="0"/>
              <a:t>简单的协议</a:t>
            </a:r>
          </a:p>
          <a:p>
            <a:pPr lvl="1"/>
            <a:r>
              <a:rPr lang="zh-CN" altLang="en-US" dirty="0"/>
              <a:t>只需管理源和目标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691680" y="1988840"/>
            <a:ext cx="504825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98055" y="2452390"/>
            <a:ext cx="673100" cy="59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2196505" y="1982490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88655" y="2452390"/>
            <a:ext cx="673100" cy="59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3187105" y="1982490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17455" y="2528590"/>
            <a:ext cx="673100" cy="59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015905" y="2058690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简单的同步协议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41168"/>
            <a:ext cx="8229600" cy="1188170"/>
          </a:xfrm>
        </p:spPr>
        <p:txBody>
          <a:bodyPr/>
          <a:lstStyle/>
          <a:p>
            <a:r>
              <a:rPr lang="zh-CN" altLang="en-US" dirty="0"/>
              <a:t>就是处理器</a:t>
            </a:r>
            <a:r>
              <a:rPr lang="en-US" altLang="zh-CN" dirty="0"/>
              <a:t>-</a:t>
            </a:r>
            <a:r>
              <a:rPr lang="zh-CN" altLang="en-US" dirty="0"/>
              <a:t>主存储器总线也比它复杂</a:t>
            </a:r>
          </a:p>
          <a:p>
            <a:pPr lvl="1"/>
            <a:r>
              <a:rPr lang="zh-CN" altLang="en-US" dirty="0"/>
              <a:t>主存（从设备）需要响应时间</a:t>
            </a:r>
          </a:p>
          <a:p>
            <a:pPr lvl="1"/>
            <a:r>
              <a:rPr lang="zh-CN" altLang="en-US" dirty="0"/>
              <a:t>需要控制数据速度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371600" y="1073150"/>
            <a:ext cx="6859588" cy="4254500"/>
            <a:chOff x="864" y="676"/>
            <a:chExt cx="4321" cy="2680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864" y="768"/>
              <a:ext cx="4321" cy="193"/>
              <a:chOff x="864" y="768"/>
              <a:chExt cx="4321" cy="193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86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158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30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02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74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446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115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187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2592" y="676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312" y="676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403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475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66713" y="1654175"/>
            <a:ext cx="7778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BReq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1530350" y="1828800"/>
            <a:ext cx="135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1682750" y="2590800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2063750" y="2279650"/>
            <a:ext cx="1397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2216150" y="2286000"/>
            <a:ext cx="3721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66713" y="2263775"/>
            <a:ext cx="5238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BG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 flipV="1">
            <a:off x="2889250" y="18224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1606550" y="3200400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368550" y="30416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2444750" y="30480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2444750" y="33528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424113" y="3025775"/>
            <a:ext cx="13557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Cmd+Addr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2368550" y="32067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3663950" y="30543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3663950" y="31940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3740150" y="3200400"/>
            <a:ext cx="2959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66713" y="2949575"/>
            <a:ext cx="10953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R/W</a:t>
            </a:r>
          </a:p>
          <a:p>
            <a:pPr eaLnBrk="0" hangingPunct="0"/>
            <a:r>
              <a:rPr lang="en-US" altLang="zh-CN" b="1"/>
              <a:t>Address</a:t>
            </a: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3054350" y="2133600"/>
            <a:ext cx="3644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2444750" y="3810000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3206750" y="36512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3282950" y="36576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3282950" y="39624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262313" y="3635375"/>
            <a:ext cx="803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Data1</a:t>
            </a:r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3206750" y="38163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4502150" y="36639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4502150" y="38036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4578350" y="3810000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V="1">
            <a:off x="4806950" y="36512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4883150" y="3657600"/>
            <a:ext cx="90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4883150" y="3962400"/>
            <a:ext cx="90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862513" y="3635375"/>
            <a:ext cx="803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Data2</a:t>
            </a: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4806950" y="38163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5797550" y="36639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 flipV="1">
            <a:off x="5797550" y="38036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5873750" y="3810000"/>
            <a:ext cx="90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 flipH="1" flipV="1">
            <a:off x="5937250" y="22796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6102350" y="2590800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366713" y="3711575"/>
            <a:ext cx="676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486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典型的同步协议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73216"/>
            <a:ext cx="8229600" cy="756122"/>
          </a:xfrm>
        </p:spPr>
        <p:txBody>
          <a:bodyPr/>
          <a:lstStyle/>
          <a:p>
            <a:r>
              <a:rPr lang="zh-CN" altLang="en-US" dirty="0"/>
              <a:t>从设备指示何时开始传送数据</a:t>
            </a:r>
          </a:p>
          <a:p>
            <a:r>
              <a:rPr lang="zh-CN" altLang="en-US" dirty="0"/>
              <a:t>实际传送开始后，按总线时钟传送数据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371600" y="1073150"/>
            <a:ext cx="6859588" cy="4254500"/>
            <a:chOff x="864" y="676"/>
            <a:chExt cx="4321" cy="2680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864" y="768"/>
              <a:ext cx="4321" cy="193"/>
              <a:chOff x="864" y="768"/>
              <a:chExt cx="4321" cy="193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86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158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30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02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74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4464" y="768"/>
                <a:ext cx="721" cy="193"/>
              </a:xfrm>
              <a:custGeom>
                <a:avLst/>
                <a:gdLst>
                  <a:gd name="T0" fmla="*/ 0 w 721"/>
                  <a:gd name="T1" fmla="*/ 192 h 193"/>
                  <a:gd name="T2" fmla="*/ 240 w 721"/>
                  <a:gd name="T3" fmla="*/ 192 h 193"/>
                  <a:gd name="T4" fmla="*/ 336 w 721"/>
                  <a:gd name="T5" fmla="*/ 0 h 193"/>
                  <a:gd name="T6" fmla="*/ 528 w 721"/>
                  <a:gd name="T7" fmla="*/ 0 h 193"/>
                  <a:gd name="T8" fmla="*/ 624 w 721"/>
                  <a:gd name="T9" fmla="*/ 192 h 193"/>
                  <a:gd name="T10" fmla="*/ 720 w 721"/>
                  <a:gd name="T1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193">
                    <a:moveTo>
                      <a:pt x="0" y="192"/>
                    </a:moveTo>
                    <a:lnTo>
                      <a:pt x="240" y="192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624" y="192"/>
                    </a:lnTo>
                    <a:lnTo>
                      <a:pt x="720" y="1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115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187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2592" y="676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312" y="676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403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4752" y="724"/>
              <a:ext cx="0" cy="2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66713" y="1654175"/>
            <a:ext cx="7778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BReq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206750" y="3810000"/>
            <a:ext cx="135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1682750" y="2590800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2063750" y="2279650"/>
            <a:ext cx="1397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2216150" y="2286000"/>
            <a:ext cx="3721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66713" y="2263775"/>
            <a:ext cx="5238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BG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 flipV="1">
            <a:off x="4565650" y="38036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1606550" y="3200400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368550" y="30416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2444750" y="30480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2444750" y="33528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424113" y="3025775"/>
            <a:ext cx="13557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Cmd+Addr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2368550" y="32067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3663950" y="30543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3663950" y="31940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3740150" y="3200400"/>
            <a:ext cx="2959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66713" y="2949575"/>
            <a:ext cx="10953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R/W</a:t>
            </a:r>
          </a:p>
          <a:p>
            <a:pPr eaLnBrk="0" hangingPunct="0"/>
            <a:r>
              <a:rPr lang="en-US" altLang="zh-CN" b="1"/>
              <a:t>Address</a:t>
            </a: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3054350" y="2133600"/>
            <a:ext cx="3644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4425950" y="4876800"/>
            <a:ext cx="292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4730750" y="47180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4806950" y="47244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4806950" y="50292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786313" y="4702175"/>
            <a:ext cx="803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Data1</a:t>
            </a:r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4730750" y="48831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5645150" y="47307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5645150" y="48704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5721350" y="4876800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V="1">
            <a:off x="5949950" y="47180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6026150" y="4724400"/>
            <a:ext cx="90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6026150" y="5029200"/>
            <a:ext cx="90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005513" y="4702175"/>
            <a:ext cx="803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Data2</a:t>
            </a: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5949950" y="48831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6940550" y="4730750"/>
            <a:ext cx="635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 flipV="1">
            <a:off x="6940550" y="4870450"/>
            <a:ext cx="635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7016750" y="4876800"/>
            <a:ext cx="90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 flipH="1" flipV="1">
            <a:off x="5937250" y="22796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6102350" y="2590800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1509713" y="4778375"/>
            <a:ext cx="676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Data</a:t>
            </a:r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2749550" y="4876800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 flipV="1">
            <a:off x="3511550" y="4718050"/>
            <a:ext cx="63500" cy="1651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3587750" y="4724400"/>
            <a:ext cx="8255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3587750" y="5029200"/>
            <a:ext cx="8255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567113" y="4702175"/>
            <a:ext cx="830357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Data1</a:t>
            </a:r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3511550" y="4883150"/>
            <a:ext cx="63500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4425950" y="4730750"/>
            <a:ext cx="63500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 flipV="1">
            <a:off x="4425950" y="4870450"/>
            <a:ext cx="63500" cy="1651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1530350" y="1828800"/>
            <a:ext cx="135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 flipH="1" flipV="1">
            <a:off x="2889250" y="18224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 flipH="1" flipV="1">
            <a:off x="3117850" y="38036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 flipV="1">
            <a:off x="3130550" y="3803650"/>
            <a:ext cx="1397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 flipH="1" flipV="1">
            <a:off x="2889250" y="38036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 flipV="1">
            <a:off x="2901950" y="3803650"/>
            <a:ext cx="1397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 flipH="1" flipV="1">
            <a:off x="2660650" y="3803650"/>
            <a:ext cx="1651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 flipV="1">
            <a:off x="2673350" y="3803650"/>
            <a:ext cx="1397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366713" y="3863975"/>
            <a:ext cx="6635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b="1"/>
              <a:t>Wait</a:t>
            </a:r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>
            <a:off x="4730750" y="4114800"/>
            <a:ext cx="2120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8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同步定时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 descr="6a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6768752" cy="423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96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处理器和其他组成部分的接口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244" y="4047083"/>
            <a:ext cx="8229600" cy="158377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000" dirty="0"/>
              <a:t>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输出系统设计受到多方面因素的影响（可扩展性，可恢复性等）</a:t>
            </a:r>
          </a:p>
          <a:p>
            <a:pPr>
              <a:lnSpc>
                <a:spcPct val="80000"/>
              </a:lnSpc>
            </a:pPr>
            <a:r>
              <a:rPr lang="zh-CN" altLang="en-US" sz="2000" dirty="0"/>
              <a:t>性能</a:t>
            </a:r>
            <a:r>
              <a:rPr lang="en-US" altLang="zh-CN" sz="2000" dirty="0"/>
              <a:t>:</a:t>
            </a:r>
            <a:br>
              <a:rPr lang="en-US" altLang="zh-CN" sz="2000" dirty="0"/>
            </a:br>
            <a:r>
              <a:rPr lang="en-US" altLang="zh-CN" sz="2000" dirty="0"/>
              <a:t>	</a:t>
            </a:r>
            <a:r>
              <a:rPr lang="en-US" altLang="zh-CN" sz="2000" dirty="0">
                <a:latin typeface="Tahoma" charset="0"/>
              </a:rPr>
              <a:t>—</a:t>
            </a:r>
            <a:r>
              <a:rPr lang="en-US" altLang="zh-CN" sz="2000" dirty="0"/>
              <a:t> </a:t>
            </a:r>
            <a:r>
              <a:rPr lang="zh-CN" altLang="en-US" sz="2000" dirty="0"/>
              <a:t>访问延迟 </a:t>
            </a:r>
            <a:br>
              <a:rPr lang="zh-CN" altLang="en-US" sz="2000" dirty="0"/>
            </a:br>
            <a:r>
              <a:rPr lang="zh-CN" altLang="en-US" sz="2000" dirty="0"/>
              <a:t>	</a:t>
            </a:r>
            <a:r>
              <a:rPr lang="en-US" altLang="zh-CN" sz="2000" dirty="0">
                <a:latin typeface="Tahoma" charset="0"/>
              </a:rPr>
              <a:t>—</a:t>
            </a:r>
            <a:r>
              <a:rPr lang="en-US" altLang="zh-CN" sz="2000" dirty="0"/>
              <a:t> </a:t>
            </a:r>
            <a:r>
              <a:rPr lang="zh-CN" altLang="en-US" sz="2000" dirty="0"/>
              <a:t>吞吐量</a:t>
            </a:r>
            <a:br>
              <a:rPr lang="zh-CN" altLang="en-US" sz="2000" dirty="0"/>
            </a:br>
            <a:r>
              <a:rPr lang="zh-CN" altLang="en-US" sz="2000" dirty="0"/>
              <a:t>	</a:t>
            </a:r>
            <a:r>
              <a:rPr lang="en-US" altLang="zh-CN" sz="2000" dirty="0">
                <a:latin typeface="Tahoma" charset="0"/>
              </a:rPr>
              <a:t>—</a:t>
            </a:r>
            <a:r>
              <a:rPr lang="en-US" altLang="zh-CN" sz="2000" dirty="0"/>
              <a:t> </a:t>
            </a:r>
            <a:r>
              <a:rPr lang="zh-CN" altLang="en-US" sz="2000" dirty="0"/>
              <a:t>设备和系统的连接关系</a:t>
            </a:r>
            <a:br>
              <a:rPr lang="zh-CN" altLang="en-US" sz="2000" dirty="0"/>
            </a:br>
            <a:r>
              <a:rPr lang="zh-CN" altLang="en-US" sz="2000" dirty="0"/>
              <a:t>	</a:t>
            </a:r>
            <a:r>
              <a:rPr lang="en-US" altLang="zh-CN" sz="2000" dirty="0">
                <a:latin typeface="Tahoma" charset="0"/>
              </a:rPr>
              <a:t>—</a:t>
            </a:r>
            <a:r>
              <a:rPr lang="en-US" altLang="zh-CN" sz="2000" dirty="0"/>
              <a:t> </a:t>
            </a:r>
            <a:r>
              <a:rPr lang="zh-CN" altLang="en-US" sz="2000" dirty="0"/>
              <a:t>层次存储系统</a:t>
            </a:r>
            <a:br>
              <a:rPr lang="zh-CN" altLang="en-US" sz="2000" dirty="0"/>
            </a:br>
            <a:r>
              <a:rPr lang="zh-CN" altLang="en-US" sz="2000" dirty="0"/>
              <a:t>	</a:t>
            </a:r>
            <a:r>
              <a:rPr lang="en-US" altLang="zh-CN" sz="2000" dirty="0">
                <a:latin typeface="Tahoma" charset="0"/>
              </a:rPr>
              <a:t>—</a:t>
            </a:r>
            <a:r>
              <a:rPr lang="en-US" altLang="zh-CN" sz="2000" dirty="0"/>
              <a:t> </a:t>
            </a:r>
            <a:r>
              <a:rPr lang="zh-CN" altLang="en-US" sz="2000" dirty="0"/>
              <a:t>操作系统</a:t>
            </a:r>
          </a:p>
          <a:p>
            <a:pPr>
              <a:lnSpc>
                <a:spcPct val="80000"/>
              </a:lnSpc>
            </a:pPr>
            <a:r>
              <a:rPr lang="zh-CN" altLang="en-US" sz="2000" dirty="0"/>
              <a:t>用户和应用也各不相同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27138"/>
            <a:ext cx="4975448" cy="281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318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典型的异步协议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4314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主存储器收到外部设备发出的</a:t>
            </a:r>
            <a:r>
              <a:rPr lang="en-US" altLang="zh-CN" sz="2000" dirty="0" err="1"/>
              <a:t>ReadReq</a:t>
            </a:r>
            <a:r>
              <a:rPr lang="zh-CN" altLang="en-US" sz="2000" dirty="0"/>
              <a:t>信号，从数据总线读到地址，并发出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信号。</a:t>
            </a:r>
          </a:p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外部设备发现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信号为高 </a:t>
            </a:r>
            <a:r>
              <a:rPr lang="en-US" altLang="zh-CN" sz="2000" dirty="0"/>
              <a:t>=&gt;</a:t>
            </a:r>
            <a:r>
              <a:rPr lang="zh-CN" altLang="en-US" sz="2000" dirty="0"/>
              <a:t>释放</a:t>
            </a:r>
            <a:r>
              <a:rPr lang="en-US" altLang="zh-CN" sz="2000" dirty="0" err="1"/>
              <a:t>ReadReq</a:t>
            </a:r>
            <a:r>
              <a:rPr lang="zh-CN" altLang="en-US" sz="2000" dirty="0"/>
              <a:t>和数据</a:t>
            </a:r>
          </a:p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主存发现</a:t>
            </a:r>
            <a:r>
              <a:rPr lang="en-US" altLang="zh-CN" sz="2000" dirty="0" err="1"/>
              <a:t>ReadReq</a:t>
            </a:r>
            <a:r>
              <a:rPr lang="zh-CN" altLang="en-US" sz="2000" dirty="0"/>
              <a:t>信号为低，将 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信号置低</a:t>
            </a:r>
          </a:p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主存读出数据后，将数据送总线，并将</a:t>
            </a:r>
            <a:r>
              <a:rPr lang="en-US" altLang="zh-CN" sz="2000" dirty="0" err="1"/>
              <a:t>DataRdy</a:t>
            </a:r>
            <a:r>
              <a:rPr lang="zh-CN" altLang="en-US" sz="2000" dirty="0"/>
              <a:t>置高</a:t>
            </a:r>
          </a:p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外部设备发现</a:t>
            </a:r>
            <a:r>
              <a:rPr lang="en-US" altLang="zh-CN" sz="2000" dirty="0" err="1"/>
              <a:t>DataRdy</a:t>
            </a:r>
            <a:r>
              <a:rPr lang="zh-CN" altLang="en-US" sz="2000" dirty="0"/>
              <a:t>为高，读数据，并发出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信号</a:t>
            </a:r>
          </a:p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主存发现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为高，将</a:t>
            </a:r>
            <a:r>
              <a:rPr lang="en-US" altLang="zh-CN" sz="2000" dirty="0" err="1"/>
              <a:t>DataRdy</a:t>
            </a:r>
            <a:r>
              <a:rPr lang="zh-CN" altLang="en-US" sz="2000" dirty="0"/>
              <a:t>拉低，并释放数据线 </a:t>
            </a:r>
          </a:p>
          <a:p>
            <a:pPr marL="457200" indent="-457200">
              <a:lnSpc>
                <a:spcPct val="90000"/>
              </a:lnSpc>
              <a:buFont typeface="Monotype Sorts" charset="2"/>
              <a:buAutoNum type="arabicPeriod"/>
            </a:pPr>
            <a:r>
              <a:rPr lang="zh-CN" altLang="en-US" sz="2000" dirty="0"/>
              <a:t>外部设备发现</a:t>
            </a:r>
            <a:r>
              <a:rPr lang="en-US" altLang="zh-CN" sz="2000" dirty="0" err="1"/>
              <a:t>DataRdy</a:t>
            </a:r>
            <a:r>
              <a:rPr lang="zh-CN" altLang="en-US" sz="2000" dirty="0"/>
              <a:t>为低，拉低 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信号，指示传送结束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170613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8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异步定时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 descr="6a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19213"/>
            <a:ext cx="57213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0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增加总线带宽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2962672" cy="4910138"/>
          </a:xfrm>
        </p:spPr>
        <p:txBody>
          <a:bodyPr/>
          <a:lstStyle/>
          <a:p>
            <a:r>
              <a:rPr lang="zh-CN" altLang="en-US" dirty="0"/>
              <a:t>增加总线的宽度</a:t>
            </a:r>
          </a:p>
          <a:p>
            <a:pPr lvl="1"/>
            <a:r>
              <a:rPr lang="zh-CN" altLang="en-US" dirty="0"/>
              <a:t>可增加每个周期传送数据的量</a:t>
            </a:r>
          </a:p>
          <a:p>
            <a:pPr lvl="1"/>
            <a:r>
              <a:rPr lang="zh-CN" altLang="en-US" dirty="0"/>
              <a:t>提高了成本</a:t>
            </a:r>
          </a:p>
          <a:p>
            <a:r>
              <a:rPr lang="zh-CN" altLang="en-US" dirty="0"/>
              <a:t>分别设置数据总线和地址总线</a:t>
            </a:r>
          </a:p>
          <a:p>
            <a:pPr lvl="1"/>
            <a:r>
              <a:rPr lang="zh-CN" altLang="en-US" dirty="0"/>
              <a:t>可同时传送数据和地址</a:t>
            </a:r>
          </a:p>
          <a:p>
            <a:pPr lvl="1"/>
            <a:r>
              <a:rPr lang="zh-CN" altLang="en-US" dirty="0"/>
              <a:t>提高了成本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84784"/>
            <a:ext cx="4469130" cy="1286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09" y="4077072"/>
            <a:ext cx="4606506" cy="12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20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增加总线带宽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采用成组传送方式</a:t>
            </a:r>
          </a:p>
          <a:p>
            <a:pPr lvl="1"/>
            <a:r>
              <a:rPr lang="zh-CN" altLang="en-US" dirty="0"/>
              <a:t>一个总线事务传送多个数据</a:t>
            </a:r>
          </a:p>
          <a:p>
            <a:pPr lvl="1"/>
            <a:r>
              <a:rPr lang="zh-CN" altLang="en-US" dirty="0"/>
              <a:t>每次只需要在开始的时候传送一个地址</a:t>
            </a:r>
          </a:p>
          <a:p>
            <a:pPr lvl="1"/>
            <a:r>
              <a:rPr lang="zh-CN" altLang="en-US" dirty="0"/>
              <a:t>直到数据传送完毕才释放总线</a:t>
            </a:r>
          </a:p>
          <a:p>
            <a:pPr lvl="1"/>
            <a:r>
              <a:rPr lang="zh-CN" altLang="en-US" dirty="0"/>
              <a:t>代价</a:t>
            </a:r>
          </a:p>
          <a:p>
            <a:pPr lvl="2"/>
            <a:r>
              <a:rPr lang="zh-CN" altLang="en-US" dirty="0"/>
              <a:t>复杂度提高</a:t>
            </a:r>
          </a:p>
          <a:p>
            <a:pPr lvl="2"/>
            <a:r>
              <a:rPr lang="zh-CN" altLang="en-US" dirty="0"/>
              <a:t>延长后续总线请求的等待时间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201933"/>
            <a:ext cx="7581900" cy="19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7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多主设备总线提高事务数量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仲裁重叠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在当前事务时，为下一总线事务进行仲裁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总线占用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在没有其他主设备请求总线的情况下，某主设备一直占用总线，完成多个总线事务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地址、数据传送重叠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在现代内存总线上，应用了上述全部技术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4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</a:t>
            </a:r>
            <a:r>
              <a:rPr lang="zh-CN" altLang="en-US" dirty="0"/>
              <a:t>总线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外部组件互连总线</a:t>
            </a:r>
          </a:p>
          <a:p>
            <a:r>
              <a:rPr lang="zh-CN" altLang="en-US" sz="2400" dirty="0"/>
              <a:t>时钟频率：</a:t>
            </a:r>
            <a:r>
              <a:rPr lang="en-US" altLang="zh-CN" sz="2400" dirty="0"/>
              <a:t>33MHz</a:t>
            </a:r>
            <a:r>
              <a:rPr lang="zh-CN" altLang="en-US" sz="2400" dirty="0"/>
              <a:t>或</a:t>
            </a:r>
            <a:r>
              <a:rPr lang="en-US" altLang="zh-CN" sz="2400" dirty="0"/>
              <a:t>66MHz</a:t>
            </a:r>
            <a:r>
              <a:rPr lang="zh-CN" altLang="en-US" sz="2400" dirty="0"/>
              <a:t>（</a:t>
            </a:r>
            <a:r>
              <a:rPr lang="en-US" altLang="zh-CN" sz="2400" dirty="0"/>
              <a:t>CLK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集中仲裁方式（</a:t>
            </a:r>
            <a:r>
              <a:rPr lang="en-US" altLang="zh-CN" sz="2400" dirty="0"/>
              <a:t>REQ#</a:t>
            </a:r>
            <a:r>
              <a:rPr lang="zh-CN" altLang="en-US" sz="2400" dirty="0"/>
              <a:t>、</a:t>
            </a:r>
            <a:r>
              <a:rPr lang="en-US" altLang="zh-CN" sz="2400" dirty="0"/>
              <a:t>GNT#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000" dirty="0"/>
              <a:t>和上一事务重叠</a:t>
            </a:r>
          </a:p>
          <a:p>
            <a:r>
              <a:rPr lang="en-US" altLang="zh-CN" sz="2400" dirty="0"/>
              <a:t>32</a:t>
            </a:r>
            <a:r>
              <a:rPr lang="zh-CN" altLang="en-US" sz="2400" dirty="0"/>
              <a:t>位地址和数据线互用（</a:t>
            </a:r>
            <a:r>
              <a:rPr lang="en-US" altLang="zh-CN" sz="2400" dirty="0"/>
              <a:t>AD</a:t>
            </a:r>
            <a:r>
              <a:rPr lang="zh-CN" altLang="en-US" sz="2400" dirty="0"/>
              <a:t>）</a:t>
            </a:r>
          </a:p>
          <a:p>
            <a:pPr lvl="1"/>
            <a:r>
              <a:rPr lang="en-US" altLang="zh-CN" sz="2000" dirty="0"/>
              <a:t>V2.1 </a:t>
            </a:r>
            <a:r>
              <a:rPr lang="zh-CN" altLang="en-US" sz="2000" dirty="0"/>
              <a:t>为</a:t>
            </a:r>
            <a:r>
              <a:rPr lang="en-US" altLang="zh-CN" sz="2000" dirty="0"/>
              <a:t>64</a:t>
            </a:r>
            <a:r>
              <a:rPr lang="zh-CN" altLang="en-US" sz="2000" dirty="0"/>
              <a:t>位</a:t>
            </a:r>
          </a:p>
          <a:p>
            <a:r>
              <a:rPr lang="zh-CN" altLang="en-US" sz="2400" dirty="0"/>
              <a:t>总线协议</a:t>
            </a:r>
          </a:p>
          <a:p>
            <a:pPr lvl="1"/>
            <a:r>
              <a:rPr lang="zh-CN" altLang="en-US" sz="2000" dirty="0"/>
              <a:t>总线周期：内存读、内存写、内存成组读等（</a:t>
            </a:r>
            <a:r>
              <a:rPr lang="en-US" altLang="zh-CN" sz="2000" dirty="0"/>
              <a:t>C/BE#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地址握手和保持（</a:t>
            </a:r>
            <a:r>
              <a:rPr lang="en-US" altLang="zh-CN" sz="2000" dirty="0"/>
              <a:t>FRAME#</a:t>
            </a:r>
            <a:r>
              <a:rPr lang="zh-CN" altLang="en-US" sz="2000" dirty="0"/>
              <a:t>、</a:t>
            </a:r>
            <a:r>
              <a:rPr lang="en-US" altLang="zh-CN" sz="2000" dirty="0"/>
              <a:t>IRDY#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数据宽度（</a:t>
            </a:r>
            <a:r>
              <a:rPr lang="en-US" altLang="zh-CN" sz="2000" dirty="0"/>
              <a:t>C/BE# 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通过</a:t>
            </a:r>
            <a:r>
              <a:rPr lang="en-US" altLang="zh-CN" sz="2000" dirty="0"/>
              <a:t>IRDY#</a:t>
            </a:r>
            <a:r>
              <a:rPr lang="zh-CN" altLang="en-US" sz="2000" dirty="0"/>
              <a:t>和</a:t>
            </a:r>
            <a:r>
              <a:rPr lang="en-US" altLang="zh-CN" sz="2000" dirty="0"/>
              <a:t>TRDY#</a:t>
            </a:r>
            <a:r>
              <a:rPr lang="zh-CN" altLang="en-US" sz="2000" dirty="0"/>
              <a:t>握手信号传输变长的数据块</a:t>
            </a:r>
          </a:p>
          <a:p>
            <a:r>
              <a:rPr lang="zh-CN" altLang="en-US" sz="2400" dirty="0"/>
              <a:t>最大带宽达</a:t>
            </a:r>
            <a:r>
              <a:rPr lang="en-US" altLang="zh-CN" sz="2400" dirty="0"/>
              <a:t>133MB</a:t>
            </a:r>
            <a:r>
              <a:rPr lang="zh-CN" altLang="en-US" sz="2400" dirty="0"/>
              <a:t>（</a:t>
            </a:r>
            <a:r>
              <a:rPr lang="en-US" altLang="zh-CN" sz="2400" dirty="0"/>
              <a:t>33MHz</a:t>
            </a:r>
            <a:r>
              <a:rPr lang="zh-CN" altLang="en-US" sz="2400" dirty="0"/>
              <a:t>）或</a:t>
            </a:r>
            <a:r>
              <a:rPr lang="en-US" altLang="zh-CN" sz="2400" dirty="0"/>
              <a:t>528MB</a:t>
            </a:r>
            <a:r>
              <a:rPr lang="zh-CN" altLang="en-US" sz="2400" dirty="0"/>
              <a:t>（</a:t>
            </a:r>
            <a:r>
              <a:rPr lang="en-US" altLang="zh-CN" sz="2400" dirty="0"/>
              <a:t>66MHz</a:t>
            </a:r>
            <a:r>
              <a:rPr lang="zh-CN" altLang="en-US" sz="2400" dirty="0"/>
              <a:t>）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5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32</a:t>
            </a:r>
            <a:r>
              <a:rPr lang="zh-CN" altLang="en-US" dirty="0"/>
              <a:t>位</a:t>
            </a:r>
            <a:r>
              <a:rPr lang="en-US" altLang="zh-CN" b="1" dirty="0"/>
              <a:t>PCI</a:t>
            </a:r>
            <a:r>
              <a:rPr lang="zh-CN" altLang="en-US" dirty="0"/>
              <a:t>总线的信号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6" y="1387058"/>
            <a:ext cx="8693727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0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PCI </a:t>
            </a:r>
            <a:r>
              <a:rPr lang="zh-CN" altLang="en-US" dirty="0"/>
              <a:t>总线的读</a:t>
            </a:r>
            <a:r>
              <a:rPr lang="en-US" altLang="zh-CN" b="1" dirty="0"/>
              <a:t>/</a:t>
            </a:r>
            <a:r>
              <a:rPr lang="zh-CN" altLang="en-US" dirty="0"/>
              <a:t>写事务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所有信号在时钟正边沿采样</a:t>
            </a:r>
          </a:p>
          <a:p>
            <a:r>
              <a:rPr lang="zh-CN" altLang="en-US" dirty="0"/>
              <a:t>集中平行仲裁</a:t>
            </a:r>
          </a:p>
          <a:p>
            <a:pPr lvl="1"/>
            <a:r>
              <a:rPr lang="zh-CN" altLang="en-US" dirty="0"/>
              <a:t>和上一事务重叠</a:t>
            </a:r>
          </a:p>
          <a:p>
            <a:r>
              <a:rPr lang="zh-CN" altLang="en-US" dirty="0"/>
              <a:t>所有事务可无限制成组传送</a:t>
            </a:r>
          </a:p>
          <a:p>
            <a:r>
              <a:rPr lang="zh-CN" altLang="en-US" dirty="0"/>
              <a:t>地址段起始于</a:t>
            </a:r>
            <a:r>
              <a:rPr lang="en-US" altLang="zh-CN" dirty="0"/>
              <a:t>FRAME#</a:t>
            </a:r>
            <a:r>
              <a:rPr lang="zh-CN" altLang="en-US" dirty="0"/>
              <a:t>信号有效</a:t>
            </a:r>
          </a:p>
          <a:p>
            <a:r>
              <a:rPr lang="zh-CN" altLang="en-US" dirty="0"/>
              <a:t>第一时钟周期主设备发出</a:t>
            </a:r>
            <a:r>
              <a:rPr lang="en-US" altLang="zh-CN" dirty="0" err="1"/>
              <a:t>cmd</a:t>
            </a:r>
            <a:r>
              <a:rPr lang="zh-CN" altLang="en-US" dirty="0"/>
              <a:t>和</a:t>
            </a:r>
            <a:r>
              <a:rPr lang="en-US" altLang="zh-CN" dirty="0"/>
              <a:t>address</a:t>
            </a:r>
            <a:endParaRPr lang="zh-CN" altLang="en-US" dirty="0"/>
          </a:p>
          <a:p>
            <a:r>
              <a:rPr lang="zh-CN" altLang="en-US" dirty="0"/>
              <a:t>数据传送</a:t>
            </a:r>
          </a:p>
          <a:p>
            <a:pPr lvl="1"/>
            <a:r>
              <a:rPr lang="zh-CN" altLang="en-US" dirty="0"/>
              <a:t>当主设备准备好传输数据，主设备发出</a:t>
            </a:r>
            <a:r>
              <a:rPr lang="en-US" altLang="zh-CN" dirty="0"/>
              <a:t>IRDY# </a:t>
            </a:r>
            <a:r>
              <a:rPr lang="zh-CN" altLang="en-US" dirty="0"/>
              <a:t>信号</a:t>
            </a:r>
          </a:p>
          <a:p>
            <a:pPr lvl="1"/>
            <a:r>
              <a:rPr lang="zh-CN" altLang="en-US" dirty="0"/>
              <a:t>从设备准备好传输数据，发出</a:t>
            </a:r>
            <a:r>
              <a:rPr lang="en-US" altLang="zh-CN" dirty="0"/>
              <a:t>TRDY#</a:t>
            </a:r>
            <a:r>
              <a:rPr lang="zh-CN" altLang="en-US" dirty="0"/>
              <a:t>信号</a:t>
            </a:r>
          </a:p>
          <a:p>
            <a:pPr lvl="1"/>
            <a:r>
              <a:rPr lang="zh-CN" altLang="en-US" dirty="0"/>
              <a:t>上述两个信号均有效时的时钟上升沿开始传送数据</a:t>
            </a:r>
          </a:p>
          <a:p>
            <a:r>
              <a:rPr lang="zh-CN" altLang="en-US" dirty="0"/>
              <a:t>主设备准备结束数据传送时，将</a:t>
            </a:r>
            <a:r>
              <a:rPr lang="en-US" altLang="zh-CN" dirty="0"/>
              <a:t>FRAME#</a:t>
            </a:r>
            <a:r>
              <a:rPr lang="zh-CN" altLang="en-US" dirty="0"/>
              <a:t>信号失效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25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PCI </a:t>
            </a:r>
            <a:r>
              <a:rPr lang="zh-CN" altLang="en-US" dirty="0"/>
              <a:t>总线读事务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425305"/>
            <a:ext cx="7452320" cy="49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总线主设备得到授权后，将</a:t>
            </a:r>
            <a:r>
              <a:rPr lang="en-US" altLang="zh-CN" dirty="0"/>
              <a:t>FRAME#</a:t>
            </a:r>
            <a:r>
              <a:rPr lang="zh-CN" altLang="en-US" dirty="0"/>
              <a:t>置为有效，开始读事务。并通过</a:t>
            </a:r>
            <a:r>
              <a:rPr lang="en-US" altLang="zh-CN" dirty="0"/>
              <a:t>AD</a:t>
            </a:r>
            <a:r>
              <a:rPr lang="zh-CN" altLang="en-US" dirty="0"/>
              <a:t>发送要读的地址，</a:t>
            </a:r>
            <a:r>
              <a:rPr lang="en-US" altLang="zh-CN" dirty="0"/>
              <a:t>C/BE#</a:t>
            </a:r>
            <a:r>
              <a:rPr lang="zh-CN" altLang="en-US" dirty="0"/>
              <a:t>发送读命令</a:t>
            </a:r>
          </a:p>
          <a:p>
            <a:r>
              <a:rPr lang="zh-CN" altLang="en-US" dirty="0"/>
              <a:t>从设备从</a:t>
            </a:r>
            <a:r>
              <a:rPr lang="en-US" altLang="zh-CN" dirty="0"/>
              <a:t>AD</a:t>
            </a:r>
            <a:r>
              <a:rPr lang="zh-CN" altLang="en-US" dirty="0"/>
              <a:t>上识别是否被选中</a:t>
            </a:r>
          </a:p>
          <a:p>
            <a:r>
              <a:rPr lang="zh-CN" altLang="en-US" dirty="0"/>
              <a:t>主设备释放对</a:t>
            </a:r>
            <a:r>
              <a:rPr lang="en-US" altLang="zh-CN" dirty="0"/>
              <a:t>AD</a:t>
            </a:r>
            <a:r>
              <a:rPr lang="zh-CN" altLang="en-US" dirty="0"/>
              <a:t>的控制，同时，在</a:t>
            </a:r>
            <a:r>
              <a:rPr lang="en-US" altLang="zh-CN" dirty="0"/>
              <a:t>C/BE#</a:t>
            </a:r>
            <a:r>
              <a:rPr lang="zh-CN" altLang="en-US" dirty="0"/>
              <a:t>上给出</a:t>
            </a:r>
            <a:r>
              <a:rPr lang="en-US" altLang="zh-CN" dirty="0"/>
              <a:t>AD</a:t>
            </a:r>
            <a:r>
              <a:rPr lang="zh-CN" altLang="en-US" dirty="0"/>
              <a:t>上哪些位是有用的（</a:t>
            </a:r>
            <a:r>
              <a:rPr lang="en-US" altLang="zh-CN" dirty="0"/>
              <a:t>1~4Byetes</a:t>
            </a:r>
            <a:r>
              <a:rPr lang="zh-CN" altLang="en-US" dirty="0"/>
              <a:t>）。并置</a:t>
            </a:r>
            <a:r>
              <a:rPr lang="en-US" altLang="zh-CN" dirty="0"/>
              <a:t>IRDY#</a:t>
            </a:r>
            <a:r>
              <a:rPr lang="zh-CN" altLang="en-US" dirty="0"/>
              <a:t>为有效，表示已准备好，可以接收数据。</a:t>
            </a:r>
          </a:p>
          <a:p>
            <a:r>
              <a:rPr lang="zh-CN" altLang="en-US" dirty="0"/>
              <a:t>被选中的从设备置</a:t>
            </a:r>
            <a:r>
              <a:rPr lang="en-US" altLang="zh-CN" dirty="0"/>
              <a:t>DEVSEL</a:t>
            </a:r>
            <a:r>
              <a:rPr lang="zh-CN" altLang="en-US" dirty="0"/>
              <a:t>信号，表示已收到命令并可响应。将读出的数据送</a:t>
            </a:r>
            <a:r>
              <a:rPr lang="en-US" altLang="zh-CN" dirty="0"/>
              <a:t>AD</a:t>
            </a:r>
            <a:r>
              <a:rPr lang="zh-CN" altLang="en-US" dirty="0"/>
              <a:t>，并置</a:t>
            </a:r>
            <a:r>
              <a:rPr lang="en-US" altLang="zh-CN" dirty="0"/>
              <a:t>TRDY#</a:t>
            </a:r>
            <a:r>
              <a:rPr lang="zh-CN" altLang="en-US" dirty="0"/>
              <a:t>通知主设备接收。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1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bus?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6242"/>
          </a:xfrm>
        </p:spPr>
        <p:txBody>
          <a:bodyPr/>
          <a:lstStyle/>
          <a:p>
            <a:r>
              <a:rPr lang="zh-CN" altLang="en-US" dirty="0"/>
              <a:t>公共汽车：一种大众交通工具</a:t>
            </a:r>
          </a:p>
          <a:p>
            <a:r>
              <a:rPr lang="zh-CN" altLang="en-US" dirty="0"/>
              <a:t>一组导线</a:t>
            </a:r>
          </a:p>
          <a:p>
            <a:r>
              <a:rPr lang="zh-CN" altLang="en-US" dirty="0"/>
              <a:t>共同点</a:t>
            </a:r>
            <a:r>
              <a:rPr lang="en-US" altLang="zh-CN" dirty="0"/>
              <a:t>: </a:t>
            </a:r>
            <a:r>
              <a:rPr lang="zh-CN" altLang="en-US" dirty="0"/>
              <a:t>多个使用者共享通道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 descr="tn00561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03376"/>
            <a:ext cx="363855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74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主设备可在周期</a:t>
            </a:r>
            <a:r>
              <a:rPr lang="en-US" altLang="zh-CN" dirty="0"/>
              <a:t>4</a:t>
            </a:r>
            <a:r>
              <a:rPr lang="zh-CN" altLang="en-US" dirty="0"/>
              <a:t>读到第一个数据。并根据需要决定是否要改变</a:t>
            </a:r>
            <a:r>
              <a:rPr lang="en-US" altLang="zh-CN" dirty="0"/>
              <a:t>C/BE#</a:t>
            </a:r>
            <a:r>
              <a:rPr lang="zh-CN" altLang="en-US" dirty="0"/>
              <a:t>的值。</a:t>
            </a:r>
          </a:p>
          <a:p>
            <a:r>
              <a:rPr lang="zh-CN" altLang="en-US" dirty="0"/>
              <a:t>如果从设备的速度不高，则需要插入等待周期。</a:t>
            </a:r>
          </a:p>
          <a:p>
            <a:r>
              <a:rPr lang="zh-CN" altLang="en-US" dirty="0"/>
              <a:t>主设备通过</a:t>
            </a:r>
            <a:r>
              <a:rPr lang="en-US" altLang="zh-CN" dirty="0"/>
              <a:t>FRAME</a:t>
            </a:r>
            <a:r>
              <a:rPr lang="zh-CN" altLang="en-US" dirty="0"/>
              <a:t>信号通知从设备结束数据传输，并将</a:t>
            </a:r>
            <a:r>
              <a:rPr lang="en-US" altLang="zh-CN" dirty="0"/>
              <a:t>IRDY</a:t>
            </a:r>
            <a:r>
              <a:rPr lang="zh-CN" altLang="en-US" dirty="0"/>
              <a:t>置高。</a:t>
            </a:r>
          </a:p>
          <a:p>
            <a:r>
              <a:rPr lang="zh-CN" altLang="en-US" dirty="0"/>
              <a:t>从设备相应地将</a:t>
            </a:r>
            <a:r>
              <a:rPr lang="en-US" altLang="zh-CN" dirty="0"/>
              <a:t>TRDY</a:t>
            </a:r>
            <a:r>
              <a:rPr lang="zh-CN" altLang="en-US" dirty="0"/>
              <a:t>和</a:t>
            </a:r>
            <a:r>
              <a:rPr lang="en-US" altLang="zh-CN" dirty="0"/>
              <a:t>DEVSEL</a:t>
            </a:r>
            <a:r>
              <a:rPr lang="zh-CN" altLang="en-US" dirty="0"/>
              <a:t>信号置高，总线返回到空闲状态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38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写事务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8" y="1330198"/>
            <a:ext cx="7668344" cy="49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00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尽量使总线有效传输</a:t>
            </a:r>
          </a:p>
          <a:p>
            <a:pPr lvl="1"/>
            <a:r>
              <a:rPr lang="zh-CN" altLang="en-US" sz="2000" dirty="0"/>
              <a:t>可采用类似</a:t>
            </a:r>
            <a:r>
              <a:rPr lang="en-US" altLang="zh-CN" sz="2000" dirty="0"/>
              <a:t>RISC</a:t>
            </a:r>
            <a:r>
              <a:rPr lang="zh-CN" altLang="en-US" sz="2000" dirty="0"/>
              <a:t>技术，仲裁和数据传输并行进行</a:t>
            </a:r>
          </a:p>
          <a:p>
            <a:r>
              <a:rPr lang="zh-CN" altLang="en-US" sz="2400" dirty="0"/>
              <a:t>总线占用</a:t>
            </a:r>
          </a:p>
          <a:p>
            <a:pPr lvl="1"/>
            <a:r>
              <a:rPr lang="zh-CN" altLang="en-US" sz="2000" dirty="0"/>
              <a:t>为上一主设备保留总线授权，直到有其他主设备申请使用总线</a:t>
            </a:r>
          </a:p>
          <a:p>
            <a:pPr lvl="1"/>
            <a:r>
              <a:rPr lang="zh-CN" altLang="en-US" sz="2000" dirty="0"/>
              <a:t>得到授权的主设备可在不仲裁的情况下直接开始下一传送过程</a:t>
            </a:r>
          </a:p>
          <a:p>
            <a:r>
              <a:rPr lang="zh-CN" altLang="en-US" sz="2400" dirty="0"/>
              <a:t>仲裁时长</a:t>
            </a:r>
          </a:p>
          <a:p>
            <a:pPr lvl="1"/>
            <a:r>
              <a:rPr lang="zh-CN" altLang="en-US" sz="2000" dirty="0"/>
              <a:t>主设备和从设备尽力延长传输流（使用</a:t>
            </a:r>
            <a:r>
              <a:rPr lang="en-US" altLang="zh-CN" sz="2000" dirty="0" err="1"/>
              <a:t>xRDY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从设备使用</a:t>
            </a:r>
            <a:r>
              <a:rPr lang="en-US" altLang="zh-CN" sz="2000" dirty="0"/>
              <a:t>STOP (abort or retry)</a:t>
            </a:r>
            <a:r>
              <a:rPr lang="zh-CN" altLang="en-US" sz="2000" dirty="0"/>
              <a:t>信号终止连接</a:t>
            </a:r>
          </a:p>
          <a:p>
            <a:pPr lvl="1"/>
            <a:r>
              <a:rPr lang="zh-CN" altLang="en-US" sz="2000" dirty="0"/>
              <a:t>主设备通过</a:t>
            </a:r>
            <a:r>
              <a:rPr lang="en-US" altLang="zh-CN" sz="2000" dirty="0"/>
              <a:t>FRAME</a:t>
            </a:r>
            <a:r>
              <a:rPr lang="zh-CN" altLang="en-US" sz="2000" dirty="0"/>
              <a:t>信号终止连接</a:t>
            </a:r>
          </a:p>
          <a:p>
            <a:pPr lvl="1"/>
            <a:r>
              <a:rPr lang="zh-CN" altLang="en-US" sz="2000" dirty="0"/>
              <a:t>仲裁器通过</a:t>
            </a:r>
            <a:r>
              <a:rPr lang="en-US" altLang="zh-CN" sz="2000" dirty="0"/>
              <a:t>GNT</a:t>
            </a:r>
            <a:r>
              <a:rPr lang="zh-CN" altLang="en-US" sz="2000" dirty="0"/>
              <a:t>信号终止连接</a:t>
            </a:r>
          </a:p>
          <a:p>
            <a:r>
              <a:rPr lang="zh-CN" altLang="en-US" sz="2400" dirty="0"/>
              <a:t>延迟</a:t>
            </a:r>
            <a:r>
              <a:rPr lang="en-US" altLang="zh-CN" sz="2400" dirty="0"/>
              <a:t>(</a:t>
            </a:r>
            <a:r>
              <a:rPr lang="zh-CN" altLang="en-US" sz="2400" dirty="0"/>
              <a:t>挂起</a:t>
            </a:r>
            <a:r>
              <a:rPr lang="en-US" altLang="zh-CN" sz="2400" dirty="0"/>
              <a:t>, </a:t>
            </a:r>
            <a:r>
              <a:rPr lang="zh-CN" altLang="en-US" sz="2400" dirty="0"/>
              <a:t>时段分离</a:t>
            </a:r>
            <a:r>
              <a:rPr lang="en-US" altLang="zh-CN" sz="2400" dirty="0"/>
              <a:t>)</a:t>
            </a:r>
            <a:r>
              <a:rPr lang="zh-CN" altLang="en-US" sz="2400" dirty="0"/>
              <a:t>事务</a:t>
            </a:r>
          </a:p>
          <a:p>
            <a:pPr lvl="1"/>
            <a:r>
              <a:rPr lang="zh-CN" altLang="en-US" sz="2000" dirty="0"/>
              <a:t>对慢速设备，在请求后暂时释放总线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8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的其它问题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中断：</a:t>
            </a:r>
          </a:p>
          <a:p>
            <a:pPr lvl="1"/>
            <a:r>
              <a:rPr lang="zh-CN" altLang="en-US" dirty="0"/>
              <a:t>用于支持控制</a:t>
            </a:r>
            <a:r>
              <a:rPr lang="en-US" altLang="zh-CN" dirty="0"/>
              <a:t>I/O</a:t>
            </a:r>
            <a:r>
              <a:rPr lang="zh-CN" altLang="en-US" dirty="0"/>
              <a:t>设备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一致性：</a:t>
            </a:r>
          </a:p>
          <a:p>
            <a:pPr lvl="1"/>
            <a:r>
              <a:rPr lang="zh-CN" altLang="en-US" dirty="0"/>
              <a:t>用于支持</a:t>
            </a:r>
            <a:r>
              <a:rPr lang="en-US" altLang="zh-CN" dirty="0"/>
              <a:t>I/O</a:t>
            </a:r>
            <a:r>
              <a:rPr lang="zh-CN" altLang="en-US" dirty="0"/>
              <a:t>和多处理器</a:t>
            </a:r>
          </a:p>
          <a:p>
            <a:r>
              <a:rPr lang="zh-CN" altLang="en-US" dirty="0"/>
              <a:t>加锁：</a:t>
            </a:r>
          </a:p>
          <a:p>
            <a:pPr lvl="1"/>
            <a:r>
              <a:rPr lang="zh-CN" altLang="en-US" dirty="0"/>
              <a:t>支持分时操作</a:t>
            </a:r>
            <a:r>
              <a:rPr lang="en-US" altLang="zh-CN" dirty="0"/>
              <a:t>, I/O</a:t>
            </a:r>
            <a:r>
              <a:rPr lang="zh-CN" altLang="en-US" dirty="0"/>
              <a:t>和多处理器</a:t>
            </a:r>
          </a:p>
          <a:p>
            <a:r>
              <a:rPr lang="zh-CN" altLang="en-US" dirty="0"/>
              <a:t>可配置地址空间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0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总线发展趋势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754760" cy="4910138"/>
          </a:xfrm>
        </p:spPr>
        <p:txBody>
          <a:bodyPr/>
          <a:lstStyle/>
          <a:p>
            <a:r>
              <a:rPr lang="zh-CN" altLang="en-US" dirty="0"/>
              <a:t>逻辑总线，物理交换</a:t>
            </a:r>
          </a:p>
          <a:p>
            <a:r>
              <a:rPr lang="zh-CN" altLang="en-US" dirty="0"/>
              <a:t>许多总线已采用新的点到点标准</a:t>
            </a:r>
          </a:p>
          <a:p>
            <a:pPr lvl="1"/>
            <a:r>
              <a:rPr lang="en-US" altLang="zh-CN" dirty="0"/>
              <a:t>3GIO </a:t>
            </a:r>
          </a:p>
          <a:p>
            <a:pPr lvl="1"/>
            <a:r>
              <a:rPr lang="en-US" altLang="zh-CN" dirty="0"/>
              <a:t>PCI Express </a:t>
            </a:r>
          </a:p>
          <a:p>
            <a:pPr lvl="1"/>
            <a:r>
              <a:rPr lang="en-US" altLang="zh-CN" dirty="0"/>
              <a:t>Serial ADA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988840"/>
            <a:ext cx="293751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90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总线参数选择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7950" y="1268413"/>
            <a:ext cx="8784530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charset="0"/>
              <a:buChar char=""/>
              <a:defRPr kumimoji="1" sz="2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charset="0"/>
              <a:buChar char=""/>
              <a:defRPr kumimoji="1" sz="2300">
                <a:solidFill>
                  <a:schemeClr val="tx2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charset="0"/>
              <a:buChar char="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charset="0"/>
              <a:buChar char="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"/>
              <a:defRPr kumimoji="1" sz="1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>
              <a:buFontTx/>
              <a:buNone/>
              <a:tabLst>
                <a:tab pos="1828800" algn="l"/>
                <a:tab pos="4572000" algn="l"/>
              </a:tabLst>
            </a:pPr>
            <a:r>
              <a:rPr lang="zh-CN" altLang="en-US" sz="2800" i="1" kern="0" dirty="0"/>
              <a:t>选择	提高性能		        降低成本</a:t>
            </a:r>
            <a:endParaRPr lang="zh-CN" altLang="en-US" sz="2800" kern="0" dirty="0"/>
          </a:p>
          <a:p>
            <a:pPr marL="0" indent="0">
              <a:buFontTx/>
              <a:buNone/>
              <a:tabLst>
                <a:tab pos="1828800" algn="l"/>
                <a:tab pos="4572000" algn="l"/>
              </a:tabLst>
            </a:pPr>
            <a:r>
              <a:rPr lang="zh-CN" altLang="en-US" sz="2800" kern="0" dirty="0"/>
              <a:t>总线宽度	将地址和数据线分开   互用地址和数据线</a:t>
            </a:r>
          </a:p>
          <a:p>
            <a:pPr marL="0" indent="0">
              <a:buFontTx/>
              <a:buNone/>
              <a:tabLst>
                <a:tab pos="1828800" algn="l"/>
                <a:tab pos="4572000" algn="l"/>
              </a:tabLst>
            </a:pPr>
            <a:r>
              <a:rPr lang="zh-CN" altLang="en-US" sz="2800" kern="0" dirty="0"/>
              <a:t>数据宽度	越宽越快（</a:t>
            </a:r>
            <a:r>
              <a:rPr lang="en-US" altLang="zh-CN" sz="2800" kern="0" dirty="0"/>
              <a:t>32</a:t>
            </a:r>
            <a:r>
              <a:rPr lang="zh-CN" altLang="en-US" sz="2800" kern="0" dirty="0"/>
              <a:t>位）      越窄越廉价（</a:t>
            </a:r>
            <a:r>
              <a:rPr lang="en-US" altLang="zh-CN" sz="2800" kern="0" dirty="0"/>
              <a:t>8</a:t>
            </a:r>
            <a:r>
              <a:rPr lang="zh-CN" altLang="en-US" sz="2800" kern="0" dirty="0"/>
              <a:t>位）传大小	多字可减少总线开销  	送单字传送简单	</a:t>
            </a:r>
          </a:p>
          <a:p>
            <a:pPr marL="0" indent="0">
              <a:buFontTx/>
              <a:buNone/>
              <a:tabLst>
                <a:tab pos="1828800" algn="l"/>
                <a:tab pos="4572000" algn="l"/>
              </a:tabLst>
            </a:pPr>
            <a:r>
              <a:rPr lang="zh-CN" altLang="en-US" sz="2800" kern="0" dirty="0"/>
              <a:t>主设备	多主设备（仲裁）	      单主设备</a:t>
            </a:r>
          </a:p>
          <a:p>
            <a:pPr marL="0" indent="0">
              <a:buFontTx/>
              <a:buNone/>
              <a:tabLst>
                <a:tab pos="1828800" algn="l"/>
                <a:tab pos="4572000" algn="l"/>
              </a:tabLst>
            </a:pPr>
            <a:r>
              <a:rPr lang="zh-CN" altLang="en-US" sz="2800" kern="0" dirty="0"/>
              <a:t>时钟	同步	 	      异步</a:t>
            </a:r>
          </a:p>
          <a:p>
            <a:pPr marL="0" indent="0">
              <a:buFontTx/>
              <a:buNone/>
              <a:tabLst>
                <a:tab pos="1828800" algn="l"/>
                <a:tab pos="4572000" algn="l"/>
              </a:tabLst>
            </a:pPr>
            <a:r>
              <a:rPr lang="zh-CN" altLang="en-US" sz="2800" kern="0" dirty="0"/>
              <a:t>协议	并行	       	串行</a:t>
            </a:r>
          </a:p>
        </p:txBody>
      </p:sp>
    </p:spTree>
    <p:extLst>
      <p:ext uri="{BB962C8B-B14F-4D97-AF65-F5344CB8AC3E}">
        <p14:creationId xmlns:p14="http://schemas.microsoft.com/office/powerpoint/2010/main" val="905946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</a:t>
            </a:r>
            <a:r>
              <a:rPr kumimoji="1" lang="zh-CN" altLang="en-US" dirty="0"/>
              <a:t>使用内存总线的方式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独占使用：</a:t>
            </a:r>
            <a:r>
              <a:rPr lang="zh-CN" altLang="en-US" dirty="0"/>
              <a:t>当外设要求传送一批数据时，由</a:t>
            </a:r>
            <a:r>
              <a:rPr lang="en-US" altLang="zh-CN" dirty="0"/>
              <a:t>DMA</a:t>
            </a:r>
            <a:r>
              <a:rPr lang="zh-CN" altLang="en-US" dirty="0"/>
              <a:t>控制器发一个信号给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  <a:r>
              <a:rPr lang="en-US" altLang="zh-CN" dirty="0"/>
              <a:t>DMA</a:t>
            </a:r>
            <a:r>
              <a:rPr lang="zh-CN" altLang="en-US" dirty="0"/>
              <a:t>控制器获得总线控制权后，开始进行数据传送。一批数据传送完毕后，</a:t>
            </a:r>
            <a:r>
              <a:rPr lang="en-US" altLang="zh-CN" dirty="0"/>
              <a:t>DMA</a:t>
            </a:r>
            <a:r>
              <a:rPr lang="zh-CN" altLang="en-US" dirty="0"/>
              <a:t>控制器通知</a:t>
            </a:r>
            <a:r>
              <a:rPr lang="en-US" altLang="zh-CN" dirty="0"/>
              <a:t>CPU</a:t>
            </a:r>
            <a:r>
              <a:rPr lang="zh-CN" altLang="en-US" dirty="0"/>
              <a:t>可以使用内存，并把总线控制权交还给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周期挪用（周期窃取）：当</a:t>
            </a:r>
            <a:r>
              <a:rPr lang="en-US" altLang="zh-CN" dirty="0"/>
              <a:t>I/O</a:t>
            </a:r>
            <a:r>
              <a:rPr lang="zh-CN" altLang="en-US" dirty="0"/>
              <a:t>设备没有 </a:t>
            </a:r>
            <a:r>
              <a:rPr lang="en-US" altLang="zh-CN" dirty="0"/>
              <a:t>DMA</a:t>
            </a:r>
            <a:r>
              <a:rPr lang="zh-CN" altLang="en-US" dirty="0"/>
              <a:t>请求时，</a:t>
            </a:r>
            <a:r>
              <a:rPr lang="en-US" altLang="zh-CN" dirty="0"/>
              <a:t>CPU</a:t>
            </a:r>
            <a:r>
              <a:rPr lang="zh-CN" altLang="en-US" dirty="0"/>
              <a:t>按程序要求访问内存：一旦 </a:t>
            </a:r>
            <a:r>
              <a:rPr lang="en-US" altLang="zh-CN" dirty="0"/>
              <a:t>I/O</a:t>
            </a:r>
            <a:r>
              <a:rPr lang="zh-CN" altLang="en-US" dirty="0"/>
              <a:t>设备有</a:t>
            </a:r>
            <a:r>
              <a:rPr lang="en-US" altLang="zh-CN" dirty="0"/>
              <a:t>DMA</a:t>
            </a:r>
            <a:r>
              <a:rPr lang="zh-CN" altLang="en-US" dirty="0"/>
              <a:t>请求，则</a:t>
            </a:r>
            <a:r>
              <a:rPr lang="en-US" altLang="zh-CN" dirty="0"/>
              <a:t>I/O</a:t>
            </a:r>
            <a:r>
              <a:rPr lang="zh-CN" altLang="en-US" dirty="0"/>
              <a:t>设备挪用一个或几个周期。（随时，一旦冲突，</a:t>
            </a:r>
            <a:r>
              <a:rPr lang="en-US" altLang="zh-CN" dirty="0"/>
              <a:t>DMA</a:t>
            </a:r>
            <a:r>
              <a:rPr lang="zh-CN" altLang="en-US" dirty="0"/>
              <a:t>优先）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交替访内：一个</a:t>
            </a:r>
            <a:r>
              <a:rPr lang="en-US" altLang="zh-CN" dirty="0"/>
              <a:t>CPU</a:t>
            </a:r>
            <a:r>
              <a:rPr lang="zh-CN" altLang="en-US" dirty="0"/>
              <a:t>周期可分为</a:t>
            </a:r>
            <a:r>
              <a:rPr lang="en-US" altLang="zh-CN" dirty="0"/>
              <a:t>2</a:t>
            </a:r>
            <a:r>
              <a:rPr lang="zh-CN" altLang="en-US" dirty="0"/>
              <a:t>个周期，一个专供</a:t>
            </a:r>
            <a:r>
              <a:rPr lang="en-US" altLang="zh-CN" dirty="0"/>
              <a:t>DMA</a:t>
            </a:r>
            <a:r>
              <a:rPr lang="zh-CN" altLang="en-US" dirty="0"/>
              <a:t>控制器访内，另一个专供</a:t>
            </a:r>
            <a:r>
              <a:rPr lang="en-US" altLang="zh-CN" dirty="0"/>
              <a:t>CPU</a:t>
            </a:r>
            <a:r>
              <a:rPr lang="zh-CN" altLang="en-US" dirty="0"/>
              <a:t>访内。不需要总线使用权的申请、建立和归还过程。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17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总线</a:t>
            </a:r>
          </a:p>
          <a:p>
            <a:pPr lvl="1"/>
            <a:r>
              <a:rPr lang="zh-CN" altLang="en-US" dirty="0"/>
              <a:t>多个部件之间进行数据传送的共享通道</a:t>
            </a:r>
          </a:p>
          <a:p>
            <a:pPr lvl="1"/>
            <a:r>
              <a:rPr lang="zh-CN" altLang="en-US" dirty="0"/>
              <a:t>计算机总线</a:t>
            </a:r>
          </a:p>
          <a:p>
            <a:pPr lvl="2"/>
            <a:r>
              <a:rPr lang="zh-CN" altLang="en-US" dirty="0"/>
              <a:t>处理器内部总线</a:t>
            </a:r>
          </a:p>
          <a:p>
            <a:pPr lvl="2"/>
            <a:r>
              <a:rPr lang="zh-CN" altLang="en-US" dirty="0"/>
              <a:t>系统总线</a:t>
            </a:r>
          </a:p>
          <a:p>
            <a:pPr lvl="2"/>
            <a:r>
              <a:rPr lang="en-US" altLang="zh-CN" dirty="0"/>
              <a:t>I/O</a:t>
            </a:r>
            <a:r>
              <a:rPr lang="zh-CN" altLang="en-US" dirty="0"/>
              <a:t>总线</a:t>
            </a:r>
          </a:p>
          <a:p>
            <a:r>
              <a:rPr lang="zh-CN" altLang="en-US" dirty="0"/>
              <a:t>总线设计</a:t>
            </a:r>
          </a:p>
          <a:p>
            <a:pPr lvl="1"/>
            <a:r>
              <a:rPr lang="zh-CN" altLang="en-US" dirty="0"/>
              <a:t>总线仲裁</a:t>
            </a:r>
          </a:p>
          <a:p>
            <a:pPr lvl="1"/>
            <a:r>
              <a:rPr lang="zh-CN" altLang="en-US" dirty="0"/>
              <a:t>数据传输模式</a:t>
            </a:r>
          </a:p>
          <a:p>
            <a:pPr lvl="1"/>
            <a:r>
              <a:rPr lang="zh-CN" altLang="en-US" dirty="0"/>
              <a:t>提高总线性能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03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阅读和思考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</a:p>
          <a:p>
            <a:pPr lvl="1"/>
            <a:r>
              <a:rPr lang="zh-CN" altLang="en-US" dirty="0"/>
              <a:t>参考书相关内容</a:t>
            </a:r>
          </a:p>
          <a:p>
            <a:r>
              <a:rPr lang="zh-CN" altLang="en-US" dirty="0"/>
              <a:t>思考</a:t>
            </a:r>
          </a:p>
          <a:p>
            <a:pPr lvl="1"/>
            <a:r>
              <a:rPr lang="zh-CN" altLang="en-US" dirty="0"/>
              <a:t>计算机总线作用？总线仲裁应考虑哪些方面？</a:t>
            </a:r>
          </a:p>
          <a:p>
            <a:pPr lvl="1"/>
            <a:r>
              <a:rPr lang="zh-CN" altLang="en-US" dirty="0"/>
              <a:t>总线数据传输模式有哪些？各有什么特点？</a:t>
            </a:r>
          </a:p>
          <a:p>
            <a:r>
              <a:rPr lang="zh-CN" altLang="en-US" dirty="0"/>
              <a:t>实践</a:t>
            </a:r>
          </a:p>
          <a:p>
            <a:pPr lvl="1"/>
            <a:r>
              <a:rPr lang="zh-CN" altLang="en-US" dirty="0"/>
              <a:t>本单元作业</a:t>
            </a:r>
          </a:p>
          <a:p>
            <a:r>
              <a:rPr lang="zh-CN" altLang="en-US" dirty="0"/>
              <a:t>小组答辩</a:t>
            </a:r>
          </a:p>
          <a:p>
            <a:pPr lvl="1"/>
            <a:r>
              <a:rPr lang="zh-CN" altLang="en-US" dirty="0"/>
              <a:t>地点同实验课</a:t>
            </a:r>
            <a:r>
              <a:rPr lang="zh-CN" altLang="en-US"/>
              <a:t>上课地点</a:t>
            </a:r>
            <a:endParaRPr lang="zh-CN" altLang="en-US" dirty="0"/>
          </a:p>
          <a:p>
            <a:pPr lvl="1"/>
            <a:r>
              <a:rPr lang="zh-CN" altLang="en-US" dirty="0"/>
              <a:t>请准备好</a:t>
            </a:r>
            <a:r>
              <a:rPr lang="en-US" altLang="zh-CN" dirty="0"/>
              <a:t>PPT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44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计算机总线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共享的信息通道</a:t>
            </a:r>
          </a:p>
          <a:p>
            <a:r>
              <a:rPr lang="zh-CN" altLang="en-US" dirty="0"/>
              <a:t>用于连接计算机多个子系统（部件）</a:t>
            </a:r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chemeClr val="accent2"/>
                </a:solidFill>
              </a:rPr>
              <a:t>总线也是连接复杂巨系统的一种基本工具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功能抽象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63688" y="2204864"/>
            <a:ext cx="4779963" cy="2159000"/>
            <a:chOff x="1880" y="1320"/>
            <a:chExt cx="3011" cy="1360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954" y="1800"/>
              <a:ext cx="619" cy="357"/>
              <a:chOff x="1954" y="1800"/>
              <a:chExt cx="619" cy="357"/>
            </a:xfrm>
          </p:grpSpPr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1954" y="1800"/>
                <a:ext cx="611" cy="3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032" y="1902"/>
                <a:ext cx="541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altLang="zh-CN" sz="1600" b="1">
                    <a:latin typeface="Times New Roman" charset="0"/>
                  </a:rPr>
                  <a:t>Control</a:t>
                </a:r>
              </a:p>
            </p:txBody>
          </p:sp>
        </p:grp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1954" y="2248"/>
              <a:ext cx="667" cy="357"/>
              <a:chOff x="1954" y="2248"/>
              <a:chExt cx="667" cy="357"/>
            </a:xfrm>
          </p:grpSpPr>
          <p:sp>
            <p:nvSpPr>
              <p:cNvPr id="22" name="Rectangle 9"/>
              <p:cNvSpPr>
                <a:spLocks noChangeArrowheads="1"/>
              </p:cNvSpPr>
              <p:nvPr/>
            </p:nvSpPr>
            <p:spPr bwMode="auto">
              <a:xfrm>
                <a:off x="1954" y="2248"/>
                <a:ext cx="611" cy="3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0"/>
              <p:cNvSpPr>
                <a:spLocks noChangeArrowheads="1"/>
              </p:cNvSpPr>
              <p:nvPr/>
            </p:nvSpPr>
            <p:spPr bwMode="auto">
              <a:xfrm>
                <a:off x="1995" y="2330"/>
                <a:ext cx="626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altLang="zh-CN" sz="1600" b="1">
                    <a:latin typeface="Times New Roman" charset="0"/>
                  </a:rPr>
                  <a:t>Datapath</a:t>
                </a:r>
              </a:p>
            </p:txBody>
          </p:sp>
        </p:grp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3318" y="1613"/>
              <a:ext cx="501" cy="10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334" y="2019"/>
              <a:ext cx="58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</a:rPr>
                <a:t>Memory</a:t>
              </a: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880" y="1613"/>
              <a:ext cx="758" cy="10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1995" y="1595"/>
              <a:ext cx="64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</a:rPr>
                <a:t>Processor</a:t>
              </a: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4387" y="1613"/>
              <a:ext cx="501" cy="4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4424" y="1744"/>
              <a:ext cx="42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latin typeface="Times New Roman" charset="0"/>
                </a:rPr>
                <a:t>Input</a:t>
              </a: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4387" y="2248"/>
              <a:ext cx="501" cy="4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4378" y="2379"/>
              <a:ext cx="51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latin typeface="Times New Roman" charset="0"/>
                </a:rPr>
                <a:t>Output</a:t>
              </a: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2670" y="2128"/>
              <a:ext cx="61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2339" y="1344"/>
              <a:ext cx="1685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V="1">
              <a:off x="2315" y="1320"/>
              <a:ext cx="0" cy="309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4090" y="1848"/>
              <a:ext cx="284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flipH="1">
              <a:off x="4042" y="2445"/>
              <a:ext cx="380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 flipV="1">
              <a:off x="4048" y="1320"/>
              <a:ext cx="0" cy="116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88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使用总线的好处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05226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解决外部设备</a:t>
            </a:r>
            <a:r>
              <a:rPr lang="zh-CN" altLang="en-US" dirty="0">
                <a:latin typeface="Tahoma" charset="0"/>
              </a:rPr>
              <a:t>“</a:t>
            </a:r>
            <a:r>
              <a:rPr lang="zh-CN" altLang="en-US" dirty="0"/>
              <a:t>杂</a:t>
            </a:r>
            <a:r>
              <a:rPr lang="zh-CN" altLang="en-US" dirty="0">
                <a:latin typeface="Tahoma" charset="0"/>
              </a:rPr>
              <a:t>”</a:t>
            </a:r>
            <a:r>
              <a:rPr lang="zh-CN" altLang="en-US" dirty="0"/>
              <a:t>的问题：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容易增添新的设备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使用相同总线标准的外设容易在不同计算机间兼容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降低成本：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总线可供多个设备共享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简化设计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043608" y="1556792"/>
            <a:ext cx="7010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809408" y="2636292"/>
            <a:ext cx="1041400" cy="827088"/>
            <a:chOff x="4472" y="1448"/>
            <a:chExt cx="656" cy="52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472" y="1448"/>
              <a:ext cx="656" cy="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513" y="1597"/>
              <a:ext cx="591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</a:rPr>
                <a:t>Memory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170608" y="2636292"/>
            <a:ext cx="1574800" cy="889000"/>
            <a:chOff x="920" y="1448"/>
            <a:chExt cx="992" cy="56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20" y="1448"/>
              <a:ext cx="992" cy="5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091" y="1628"/>
              <a:ext cx="655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</a:rPr>
                <a:t>Processor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51808" y="2636292"/>
            <a:ext cx="9652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170858" y="2617242"/>
            <a:ext cx="963613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I/O Device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034208" y="155679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7368208" y="155679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634408" y="155679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4777408" y="155679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294808" y="2636292"/>
            <a:ext cx="9652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313858" y="2617242"/>
            <a:ext cx="963613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I/O Device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5920408" y="155679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437808" y="2636292"/>
            <a:ext cx="9652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56858" y="2617242"/>
            <a:ext cx="963613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I/O Device</a:t>
            </a:r>
          </a:p>
        </p:txBody>
      </p:sp>
    </p:spTree>
    <p:extLst>
      <p:ext uri="{BB962C8B-B14F-4D97-AF65-F5344CB8AC3E}">
        <p14:creationId xmlns:p14="http://schemas.microsoft.com/office/powerpoint/2010/main" val="132656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总线的不足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33056"/>
            <a:ext cx="8229600" cy="219628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容易成为信息通道的瓶颈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总线带宽限制了整条总线的吞吐量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总线的最高速度主要由下列因素决定：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总线长度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总线负载的设备数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负载设备的特性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/>
              <a:t>延迟是否差异较大？ 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/>
              <a:t>数据传输率差异较大？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15616" y="1370012"/>
            <a:ext cx="7010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881416" y="2449512"/>
            <a:ext cx="1041400" cy="827088"/>
            <a:chOff x="4472" y="1448"/>
            <a:chExt cx="656" cy="52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472" y="1448"/>
              <a:ext cx="656" cy="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513" y="1597"/>
              <a:ext cx="591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</a:rPr>
                <a:t>Memory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242616" y="2449512"/>
            <a:ext cx="1574800" cy="889000"/>
            <a:chOff x="920" y="1448"/>
            <a:chExt cx="992" cy="56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20" y="1448"/>
              <a:ext cx="992" cy="5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091" y="1628"/>
              <a:ext cx="655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</a:rPr>
                <a:t>Processor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23816" y="2449512"/>
            <a:ext cx="9652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42866" y="2430462"/>
            <a:ext cx="963613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I/O Device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106216" y="137001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7440216" y="137001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706416" y="137001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4849416" y="137001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366816" y="2449512"/>
            <a:ext cx="9652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385866" y="2430462"/>
            <a:ext cx="963613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I/O Device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5992416" y="1370012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509816" y="2449512"/>
            <a:ext cx="9652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528866" y="2430462"/>
            <a:ext cx="963613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>
                <a:latin typeface="Times New Roman" charset="0"/>
              </a:rPr>
              <a:t>I/O Device</a:t>
            </a:r>
          </a:p>
        </p:txBody>
      </p:sp>
    </p:spTree>
    <p:extLst>
      <p:ext uri="{BB962C8B-B14F-4D97-AF65-F5344CB8AC3E}">
        <p14:creationId xmlns:p14="http://schemas.microsoft.com/office/powerpoint/2010/main" val="135606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单总线计算机：主板总线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89040"/>
            <a:ext cx="8229600" cy="2340298"/>
          </a:xfrm>
        </p:spPr>
        <p:txBody>
          <a:bodyPr/>
          <a:lstStyle/>
          <a:p>
            <a:r>
              <a:rPr lang="zh-CN" altLang="en-US" dirty="0"/>
              <a:t>使用一条总线：</a:t>
            </a:r>
          </a:p>
          <a:p>
            <a:pPr lvl="1"/>
            <a:r>
              <a:rPr lang="zh-CN" altLang="en-US" dirty="0"/>
              <a:t>处理器和主存储器之间通信</a:t>
            </a:r>
          </a:p>
          <a:p>
            <a:pPr lvl="1"/>
            <a:r>
              <a:rPr lang="zh-CN" altLang="en-US" dirty="0"/>
              <a:t>主存储器和输入</a:t>
            </a:r>
            <a:r>
              <a:rPr lang="en-US" altLang="zh-CN" dirty="0"/>
              <a:t>/</a:t>
            </a:r>
            <a:r>
              <a:rPr lang="zh-CN" altLang="en-US" dirty="0"/>
              <a:t>输出设备之间通信</a:t>
            </a:r>
          </a:p>
          <a:p>
            <a:r>
              <a:rPr lang="zh-CN" altLang="en-US" dirty="0"/>
              <a:t>优点：简单、成本低</a:t>
            </a:r>
          </a:p>
          <a:p>
            <a:r>
              <a:rPr lang="zh-CN" altLang="en-US" dirty="0"/>
              <a:t>缺点：速度慢，总线将成为系统瓶颈</a:t>
            </a:r>
          </a:p>
          <a:p>
            <a:r>
              <a:rPr lang="zh-CN" altLang="en-US" dirty="0"/>
              <a:t>应用： </a:t>
            </a:r>
            <a:r>
              <a:rPr lang="en-US" altLang="zh-CN" dirty="0"/>
              <a:t>IBM PC </a:t>
            </a:r>
            <a:r>
              <a:rPr lang="en-US" altLang="zh-CN" dirty="0">
                <a:latin typeface="Tahoma" charset="0"/>
              </a:rPr>
              <a:t>–</a:t>
            </a:r>
            <a:r>
              <a:rPr lang="en-US" altLang="zh-CN" dirty="0"/>
              <a:t> ISA EISA</a:t>
            </a:r>
            <a:r>
              <a:rPr lang="zh-CN" altLang="en-US" dirty="0"/>
              <a:t>、</a:t>
            </a:r>
            <a:r>
              <a:rPr lang="en-US" altLang="zh-CN" dirty="0"/>
              <a:t>PDP-1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701" y="1882946"/>
            <a:ext cx="1346200" cy="58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684401" y="2416346"/>
            <a:ext cx="609600" cy="431800"/>
            <a:chOff x="1680" y="1160"/>
            <a:chExt cx="384" cy="272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688" y="1160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rc 7"/>
            <p:cNvSpPr>
              <a:spLocks/>
            </p:cNvSpPr>
            <p:nvPr/>
          </p:nvSpPr>
          <p:spPr bwMode="auto">
            <a:xfrm>
              <a:off x="1872" y="1392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rc 8"/>
            <p:cNvSpPr>
              <a:spLocks/>
            </p:cNvSpPr>
            <p:nvPr/>
          </p:nvSpPr>
          <p:spPr bwMode="auto">
            <a:xfrm>
              <a:off x="1689" y="1392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064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680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8764" y="2016296"/>
            <a:ext cx="790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处理器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011301" y="2022646"/>
            <a:ext cx="50038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989201" y="2035346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40501" y="1882946"/>
            <a:ext cx="1346200" cy="58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235764" y="2016296"/>
            <a:ext cx="993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主存储器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35364" y="2854496"/>
            <a:ext cx="14573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输入</a:t>
            </a:r>
            <a:r>
              <a:rPr lang="en-US" altLang="zh-CN" sz="1600" b="1">
                <a:latin typeface="Times New Roman" charset="0"/>
              </a:rPr>
              <a:t>/</a:t>
            </a:r>
            <a:r>
              <a:rPr lang="zh-CN" altLang="en-US" sz="1600" b="1">
                <a:latin typeface="Times New Roman" charset="0"/>
              </a:rPr>
              <a:t>输出设备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598801" y="2416346"/>
            <a:ext cx="609600" cy="431800"/>
            <a:chOff x="2256" y="1160"/>
            <a:chExt cx="384" cy="272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64" y="1160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rc 19"/>
            <p:cNvSpPr>
              <a:spLocks/>
            </p:cNvSpPr>
            <p:nvPr/>
          </p:nvSpPr>
          <p:spPr bwMode="auto">
            <a:xfrm>
              <a:off x="2448" y="1392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rc 20"/>
            <p:cNvSpPr>
              <a:spLocks/>
            </p:cNvSpPr>
            <p:nvPr/>
          </p:nvSpPr>
          <p:spPr bwMode="auto">
            <a:xfrm>
              <a:off x="2265" y="1392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2640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256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3903601" y="2035346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4513201" y="2416346"/>
            <a:ext cx="609600" cy="431800"/>
            <a:chOff x="2832" y="1160"/>
            <a:chExt cx="384" cy="272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840" y="1160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rc 26"/>
            <p:cNvSpPr>
              <a:spLocks/>
            </p:cNvSpPr>
            <p:nvPr/>
          </p:nvSpPr>
          <p:spPr bwMode="auto">
            <a:xfrm>
              <a:off x="3024" y="1392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rc 27"/>
            <p:cNvSpPr>
              <a:spLocks/>
            </p:cNvSpPr>
            <p:nvPr/>
          </p:nvSpPr>
          <p:spPr bwMode="auto">
            <a:xfrm>
              <a:off x="2841" y="1392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3216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2832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4818001" y="2035346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5427601" y="2416346"/>
            <a:ext cx="609600" cy="431800"/>
            <a:chOff x="3408" y="1160"/>
            <a:chExt cx="384" cy="272"/>
          </a:xfrm>
        </p:grpSpPr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3416" y="1160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rc 33"/>
            <p:cNvSpPr>
              <a:spLocks/>
            </p:cNvSpPr>
            <p:nvPr/>
          </p:nvSpPr>
          <p:spPr bwMode="auto">
            <a:xfrm>
              <a:off x="3600" y="1392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rc 34"/>
            <p:cNvSpPr>
              <a:spLocks/>
            </p:cNvSpPr>
            <p:nvPr/>
          </p:nvSpPr>
          <p:spPr bwMode="auto">
            <a:xfrm>
              <a:off x="3417" y="1392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792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3408" y="1208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5732401" y="2035346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654364" y="1711496"/>
            <a:ext cx="993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主板总线</a:t>
            </a:r>
          </a:p>
        </p:txBody>
      </p:sp>
    </p:spTree>
    <p:extLst>
      <p:ext uri="{BB962C8B-B14F-4D97-AF65-F5344CB8AC3E}">
        <p14:creationId xmlns:p14="http://schemas.microsoft.com/office/powerpoint/2010/main" val="149779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双总线系统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05226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输出总线通过适配器和处理器</a:t>
            </a:r>
            <a:r>
              <a:rPr lang="en-US" altLang="zh-CN" sz="2400" dirty="0"/>
              <a:t>-</a:t>
            </a:r>
            <a:r>
              <a:rPr lang="zh-CN" altLang="en-US" sz="2400" dirty="0"/>
              <a:t>主存总线相连：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处理器</a:t>
            </a:r>
            <a:r>
              <a:rPr lang="en-US" altLang="zh-CN" sz="2000" dirty="0"/>
              <a:t>-</a:t>
            </a:r>
            <a:r>
              <a:rPr lang="zh-CN" altLang="en-US" sz="2000" dirty="0"/>
              <a:t>主存总线：主要用于处理器和主存储器之间的通信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输出总线：为输入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输出设备提供信息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应用举例：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Apple Macintosh II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err="1"/>
              <a:t>NuBus</a:t>
            </a:r>
            <a:r>
              <a:rPr lang="zh-CN" altLang="en-US" sz="1800" dirty="0"/>
              <a:t>： 处理器、主存和选定的少量</a:t>
            </a:r>
            <a:r>
              <a:rPr lang="en-US" altLang="zh-CN" sz="1800" dirty="0"/>
              <a:t>I/O</a:t>
            </a:r>
            <a:r>
              <a:rPr lang="zh-CN" altLang="en-US" sz="1800" dirty="0"/>
              <a:t>设备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/>
              <a:t>SCSI</a:t>
            </a:r>
            <a:r>
              <a:rPr lang="zh-CN" altLang="en-US" sz="1800" dirty="0"/>
              <a:t>总线：其余</a:t>
            </a:r>
            <a:r>
              <a:rPr lang="en-US" altLang="zh-CN" sz="1800" dirty="0"/>
              <a:t>I/O</a:t>
            </a:r>
            <a:r>
              <a:rPr lang="zh-CN" altLang="en-US" sz="1800" dirty="0"/>
              <a:t>设备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5416" y="1380818"/>
            <a:ext cx="1346200" cy="58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021116" y="3285818"/>
            <a:ext cx="609600" cy="431800"/>
            <a:chOff x="1968" y="1976"/>
            <a:chExt cx="384" cy="272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976" y="1976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rc 7"/>
            <p:cNvSpPr>
              <a:spLocks/>
            </p:cNvSpPr>
            <p:nvPr/>
          </p:nvSpPr>
          <p:spPr bwMode="auto">
            <a:xfrm>
              <a:off x="2160" y="2208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rc 8"/>
            <p:cNvSpPr>
              <a:spLocks/>
            </p:cNvSpPr>
            <p:nvPr/>
          </p:nvSpPr>
          <p:spPr bwMode="auto">
            <a:xfrm>
              <a:off x="1977" y="2208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352" y="2024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968" y="2024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14479" y="1514168"/>
            <a:ext cx="790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处理器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1967016" y="1520518"/>
            <a:ext cx="50038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716316" y="1533218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996216" y="1380818"/>
            <a:ext cx="1346200" cy="58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191479" y="1514168"/>
            <a:ext cx="587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主存</a:t>
            </a:r>
          </a:p>
        </p:txBody>
      </p: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3021116" y="2676218"/>
            <a:ext cx="609600" cy="431800"/>
            <a:chOff x="1968" y="1592"/>
            <a:chExt cx="384" cy="272"/>
          </a:xfrm>
        </p:grpSpPr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1976" y="1592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rc 19"/>
            <p:cNvSpPr>
              <a:spLocks/>
            </p:cNvSpPr>
            <p:nvPr/>
          </p:nvSpPr>
          <p:spPr bwMode="auto">
            <a:xfrm>
              <a:off x="2160" y="1824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rc 20"/>
            <p:cNvSpPr>
              <a:spLocks/>
            </p:cNvSpPr>
            <p:nvPr/>
          </p:nvSpPr>
          <p:spPr bwMode="auto">
            <a:xfrm>
              <a:off x="1977" y="1824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352" y="164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1968" y="164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4545116" y="1533218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6297716" y="1533218"/>
            <a:ext cx="0" cy="431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381479" y="1209368"/>
            <a:ext cx="16716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Times New Roman" charset="0"/>
              </a:rPr>
              <a:t>处理器</a:t>
            </a:r>
            <a:r>
              <a:rPr lang="en-US" altLang="zh-CN" sz="1600" b="1">
                <a:latin typeface="Times New Roman" charset="0"/>
              </a:rPr>
              <a:t>-</a:t>
            </a:r>
            <a:r>
              <a:rPr lang="zh-CN" altLang="en-US" sz="1600" b="1">
                <a:latin typeface="Times New Roman" charset="0"/>
              </a:rPr>
              <a:t>主存总线</a:t>
            </a:r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2195616" y="1990418"/>
            <a:ext cx="1117600" cy="584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179741" y="2092018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总线适配器</a:t>
            </a:r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4024416" y="1990418"/>
            <a:ext cx="1117600" cy="584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5777016" y="1990418"/>
            <a:ext cx="1117600" cy="584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2"/>
          <p:cNvSpPr>
            <a:spLocks noChangeShapeType="1"/>
          </p:cNvSpPr>
          <p:nvPr/>
        </p:nvSpPr>
        <p:spPr bwMode="auto">
          <a:xfrm>
            <a:off x="2716316" y="2600018"/>
            <a:ext cx="0" cy="889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>
            <a:off x="2729016" y="3501718"/>
            <a:ext cx="2794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4"/>
          <p:cNvSpPr>
            <a:spLocks noChangeShapeType="1"/>
          </p:cNvSpPr>
          <p:nvPr/>
        </p:nvSpPr>
        <p:spPr bwMode="auto">
          <a:xfrm flipH="1">
            <a:off x="2703616" y="2892118"/>
            <a:ext cx="330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" name="Group 35"/>
          <p:cNvGrpSpPr>
            <a:grpSpLocks/>
          </p:cNvGrpSpPr>
          <p:nvPr/>
        </p:nvGrpSpPr>
        <p:grpSpPr bwMode="auto">
          <a:xfrm>
            <a:off x="4926116" y="3285818"/>
            <a:ext cx="609600" cy="431800"/>
            <a:chOff x="3168" y="1976"/>
            <a:chExt cx="384" cy="272"/>
          </a:xfrm>
        </p:grpSpPr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3176" y="1976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rc 37"/>
            <p:cNvSpPr>
              <a:spLocks/>
            </p:cNvSpPr>
            <p:nvPr/>
          </p:nvSpPr>
          <p:spPr bwMode="auto">
            <a:xfrm>
              <a:off x="3360" y="2208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rc 38"/>
            <p:cNvSpPr>
              <a:spLocks/>
            </p:cNvSpPr>
            <p:nvPr/>
          </p:nvSpPr>
          <p:spPr bwMode="auto">
            <a:xfrm>
              <a:off x="3177" y="2208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>
              <a:off x="3552" y="2024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3168" y="2024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41"/>
          <p:cNvGrpSpPr>
            <a:grpSpLocks/>
          </p:cNvGrpSpPr>
          <p:nvPr/>
        </p:nvGrpSpPr>
        <p:grpSpPr bwMode="auto">
          <a:xfrm>
            <a:off x="4926116" y="2676218"/>
            <a:ext cx="609600" cy="431800"/>
            <a:chOff x="3168" y="1592"/>
            <a:chExt cx="384" cy="272"/>
          </a:xfrm>
        </p:grpSpPr>
        <p:sp>
          <p:nvSpPr>
            <p:cNvPr id="40" name="Oval 42"/>
            <p:cNvSpPr>
              <a:spLocks noChangeArrowheads="1"/>
            </p:cNvSpPr>
            <p:nvPr/>
          </p:nvSpPr>
          <p:spPr bwMode="auto">
            <a:xfrm>
              <a:off x="3176" y="1592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rc 43"/>
            <p:cNvSpPr>
              <a:spLocks/>
            </p:cNvSpPr>
            <p:nvPr/>
          </p:nvSpPr>
          <p:spPr bwMode="auto">
            <a:xfrm>
              <a:off x="3360" y="1824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rc 44"/>
            <p:cNvSpPr>
              <a:spLocks/>
            </p:cNvSpPr>
            <p:nvPr/>
          </p:nvSpPr>
          <p:spPr bwMode="auto">
            <a:xfrm>
              <a:off x="3177" y="1824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3552" y="164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3168" y="164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" name="Line 47"/>
          <p:cNvSpPr>
            <a:spLocks noChangeShapeType="1"/>
          </p:cNvSpPr>
          <p:nvPr/>
        </p:nvSpPr>
        <p:spPr bwMode="auto">
          <a:xfrm>
            <a:off x="4621316" y="2600018"/>
            <a:ext cx="0" cy="889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8"/>
          <p:cNvSpPr>
            <a:spLocks noChangeShapeType="1"/>
          </p:cNvSpPr>
          <p:nvPr/>
        </p:nvSpPr>
        <p:spPr bwMode="auto">
          <a:xfrm>
            <a:off x="4634016" y="3501718"/>
            <a:ext cx="2794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9"/>
          <p:cNvSpPr>
            <a:spLocks noChangeShapeType="1"/>
          </p:cNvSpPr>
          <p:nvPr/>
        </p:nvSpPr>
        <p:spPr bwMode="auto">
          <a:xfrm flipH="1">
            <a:off x="4608616" y="2892118"/>
            <a:ext cx="330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" name="Group 50"/>
          <p:cNvGrpSpPr>
            <a:grpSpLocks/>
          </p:cNvGrpSpPr>
          <p:nvPr/>
        </p:nvGrpSpPr>
        <p:grpSpPr bwMode="auto">
          <a:xfrm>
            <a:off x="6678716" y="3285818"/>
            <a:ext cx="609600" cy="431800"/>
            <a:chOff x="4272" y="1976"/>
            <a:chExt cx="384" cy="272"/>
          </a:xfrm>
        </p:grpSpPr>
        <p:sp>
          <p:nvSpPr>
            <p:cNvPr id="49" name="Oval 51"/>
            <p:cNvSpPr>
              <a:spLocks noChangeArrowheads="1"/>
            </p:cNvSpPr>
            <p:nvPr/>
          </p:nvSpPr>
          <p:spPr bwMode="auto">
            <a:xfrm>
              <a:off x="4280" y="1976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rc 52"/>
            <p:cNvSpPr>
              <a:spLocks/>
            </p:cNvSpPr>
            <p:nvPr/>
          </p:nvSpPr>
          <p:spPr bwMode="auto">
            <a:xfrm>
              <a:off x="4464" y="2208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rc 53"/>
            <p:cNvSpPr>
              <a:spLocks/>
            </p:cNvSpPr>
            <p:nvPr/>
          </p:nvSpPr>
          <p:spPr bwMode="auto">
            <a:xfrm>
              <a:off x="4281" y="2208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4656" y="2024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4272" y="2024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6"/>
          <p:cNvGrpSpPr>
            <a:grpSpLocks/>
          </p:cNvGrpSpPr>
          <p:nvPr/>
        </p:nvGrpSpPr>
        <p:grpSpPr bwMode="auto">
          <a:xfrm>
            <a:off x="6678716" y="2676218"/>
            <a:ext cx="609600" cy="431800"/>
            <a:chOff x="4272" y="1592"/>
            <a:chExt cx="384" cy="272"/>
          </a:xfrm>
        </p:grpSpPr>
        <p:sp>
          <p:nvSpPr>
            <p:cNvPr id="55" name="Oval 57"/>
            <p:cNvSpPr>
              <a:spLocks noChangeArrowheads="1"/>
            </p:cNvSpPr>
            <p:nvPr/>
          </p:nvSpPr>
          <p:spPr bwMode="auto">
            <a:xfrm>
              <a:off x="4280" y="1592"/>
              <a:ext cx="368" cy="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rc 58"/>
            <p:cNvSpPr>
              <a:spLocks/>
            </p:cNvSpPr>
            <p:nvPr/>
          </p:nvSpPr>
          <p:spPr bwMode="auto">
            <a:xfrm>
              <a:off x="4464" y="1824"/>
              <a:ext cx="184" cy="4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rc 59"/>
            <p:cNvSpPr>
              <a:spLocks/>
            </p:cNvSpPr>
            <p:nvPr/>
          </p:nvSpPr>
          <p:spPr bwMode="auto">
            <a:xfrm>
              <a:off x="4281" y="1824"/>
              <a:ext cx="184" cy="40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>
              <a:off x="4656" y="164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61"/>
            <p:cNvSpPr>
              <a:spLocks noChangeShapeType="1"/>
            </p:cNvSpPr>
            <p:nvPr/>
          </p:nvSpPr>
          <p:spPr bwMode="auto">
            <a:xfrm>
              <a:off x="4272" y="164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" name="Line 62"/>
          <p:cNvSpPr>
            <a:spLocks noChangeShapeType="1"/>
          </p:cNvSpPr>
          <p:nvPr/>
        </p:nvSpPr>
        <p:spPr bwMode="auto">
          <a:xfrm>
            <a:off x="6373916" y="2600018"/>
            <a:ext cx="0" cy="889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63"/>
          <p:cNvSpPr>
            <a:spLocks noChangeShapeType="1"/>
          </p:cNvSpPr>
          <p:nvPr/>
        </p:nvSpPr>
        <p:spPr bwMode="auto">
          <a:xfrm>
            <a:off x="6386616" y="3501718"/>
            <a:ext cx="2794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 flipH="1">
            <a:off x="6361216" y="2892118"/>
            <a:ext cx="330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66"/>
          <p:cNvSpPr>
            <a:spLocks noChangeArrowheads="1"/>
          </p:cNvSpPr>
          <p:nvPr/>
        </p:nvSpPr>
        <p:spPr bwMode="auto">
          <a:xfrm>
            <a:off x="1732066" y="2714318"/>
            <a:ext cx="10509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输入</a:t>
            </a:r>
            <a:r>
              <a:rPr lang="en-US" altLang="zh-CN" sz="1600" b="1">
                <a:latin typeface="Times New Roman" charset="0"/>
              </a:rPr>
              <a:t>/</a:t>
            </a:r>
            <a:r>
              <a:rPr lang="zh-CN" altLang="en-US" sz="1600" b="1">
                <a:latin typeface="Times New Roman" charset="0"/>
              </a:rPr>
              <a:t>输出</a:t>
            </a:r>
          </a:p>
          <a:p>
            <a:pPr algn="ctr" eaLnBrk="0" hangingPunct="0"/>
            <a:r>
              <a:rPr lang="zh-CN" altLang="en-US" sz="1600" b="1">
                <a:latin typeface="Times New Roman" charset="0"/>
              </a:rPr>
              <a:t>总线</a:t>
            </a:r>
          </a:p>
        </p:txBody>
      </p:sp>
      <p:sp>
        <p:nvSpPr>
          <p:cNvPr id="64" name="Rectangle 67"/>
          <p:cNvSpPr>
            <a:spLocks noChangeArrowheads="1"/>
          </p:cNvSpPr>
          <p:nvPr/>
        </p:nvSpPr>
        <p:spPr bwMode="auto">
          <a:xfrm>
            <a:off x="3964091" y="2065031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总线适配器</a:t>
            </a:r>
          </a:p>
        </p:txBody>
      </p:sp>
      <p:sp>
        <p:nvSpPr>
          <p:cNvPr id="65" name="Rectangle 68"/>
          <p:cNvSpPr>
            <a:spLocks noChangeArrowheads="1"/>
          </p:cNvSpPr>
          <p:nvPr/>
        </p:nvSpPr>
        <p:spPr bwMode="auto">
          <a:xfrm>
            <a:off x="5764316" y="2065031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总线适配器</a:t>
            </a:r>
          </a:p>
        </p:txBody>
      </p:sp>
      <p:sp>
        <p:nvSpPr>
          <p:cNvPr id="66" name="Rectangle 70"/>
          <p:cNvSpPr>
            <a:spLocks noChangeArrowheads="1"/>
          </p:cNvSpPr>
          <p:nvPr/>
        </p:nvSpPr>
        <p:spPr bwMode="auto">
          <a:xfrm>
            <a:off x="3633891" y="2714318"/>
            <a:ext cx="10509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输入</a:t>
            </a:r>
            <a:r>
              <a:rPr lang="en-US" altLang="zh-CN" sz="1600" b="1">
                <a:latin typeface="Times New Roman" charset="0"/>
              </a:rPr>
              <a:t>/</a:t>
            </a:r>
            <a:r>
              <a:rPr lang="zh-CN" altLang="en-US" sz="1600" b="1">
                <a:latin typeface="Times New Roman" charset="0"/>
              </a:rPr>
              <a:t>输出</a:t>
            </a:r>
          </a:p>
          <a:p>
            <a:pPr algn="ctr" eaLnBrk="0" hangingPunct="0"/>
            <a:r>
              <a:rPr lang="zh-CN" altLang="en-US" sz="1600" b="1">
                <a:latin typeface="Times New Roman" charset="0"/>
              </a:rPr>
              <a:t>总线</a:t>
            </a:r>
          </a:p>
        </p:txBody>
      </p:sp>
      <p:sp>
        <p:nvSpPr>
          <p:cNvPr id="67" name="Rectangle 71"/>
          <p:cNvSpPr>
            <a:spLocks noChangeArrowheads="1"/>
          </p:cNvSpPr>
          <p:nvPr/>
        </p:nvSpPr>
        <p:spPr bwMode="auto">
          <a:xfrm>
            <a:off x="5434116" y="2785756"/>
            <a:ext cx="10509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CN" altLang="en-US" sz="1600" b="1">
                <a:latin typeface="Times New Roman" charset="0"/>
              </a:rPr>
              <a:t>输入</a:t>
            </a:r>
            <a:r>
              <a:rPr lang="en-US" altLang="zh-CN" sz="1600" b="1">
                <a:latin typeface="Times New Roman" charset="0"/>
              </a:rPr>
              <a:t>/</a:t>
            </a:r>
            <a:r>
              <a:rPr lang="zh-CN" altLang="en-US" sz="1600" b="1">
                <a:latin typeface="Times New Roman" charset="0"/>
              </a:rPr>
              <a:t>输出</a:t>
            </a:r>
          </a:p>
          <a:p>
            <a:pPr algn="ctr" eaLnBrk="0" hangingPunct="0"/>
            <a:r>
              <a:rPr lang="zh-CN" altLang="en-US" sz="1600" b="1">
                <a:latin typeface="Times New Roman" charset="0"/>
              </a:rPr>
              <a:t>总线</a:t>
            </a:r>
          </a:p>
        </p:txBody>
      </p:sp>
    </p:spTree>
    <p:extLst>
      <p:ext uri="{BB962C8B-B14F-4D97-AF65-F5344CB8AC3E}">
        <p14:creationId xmlns:p14="http://schemas.microsoft.com/office/powerpoint/2010/main" val="56563331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</TotalTime>
  <Words>2491</Words>
  <Application>Microsoft Macintosh PowerPoint</Application>
  <PresentationFormat>On-screen Show (4:3)</PresentationFormat>
  <Paragraphs>465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微软雅黑</vt:lpstr>
      <vt:lpstr>Arial</vt:lpstr>
      <vt:lpstr>Calibri</vt:lpstr>
      <vt:lpstr>Gill Sans MT</vt:lpstr>
      <vt:lpstr>Monotype Sorts</vt:lpstr>
      <vt:lpstr>Tahoma</vt:lpstr>
      <vt:lpstr>Times New Roman</vt:lpstr>
      <vt:lpstr>Wingdings</vt:lpstr>
      <vt:lpstr>Wingdings 3</vt:lpstr>
      <vt:lpstr>主题1</vt:lpstr>
      <vt:lpstr>总线</vt:lpstr>
      <vt:lpstr>主要教学内容</vt:lpstr>
      <vt:lpstr>处理器和其他组成部分的接口</vt:lpstr>
      <vt:lpstr>什么是 bus?</vt:lpstr>
      <vt:lpstr>计算机总线</vt:lpstr>
      <vt:lpstr>使用总线的好处</vt:lpstr>
      <vt:lpstr>总线的不足</vt:lpstr>
      <vt:lpstr>单总线计算机：主板总线</vt:lpstr>
      <vt:lpstr>双总线系统</vt:lpstr>
      <vt:lpstr>三总线系统</vt:lpstr>
      <vt:lpstr>传统的x86计算机的总线</vt:lpstr>
      <vt:lpstr>新的i7处理器</vt:lpstr>
      <vt:lpstr>新x86系统的总线连接</vt:lpstr>
      <vt:lpstr>总线类型</vt:lpstr>
      <vt:lpstr>总线的一般组成</vt:lpstr>
      <vt:lpstr>  总线标准</vt:lpstr>
      <vt:lpstr>总线结构</vt:lpstr>
      <vt:lpstr>总线相关概念</vt:lpstr>
      <vt:lpstr>主设备和从设备</vt:lpstr>
      <vt:lpstr>仲裁：获得总线使用权</vt:lpstr>
      <vt:lpstr>多个总线主设备</vt:lpstr>
      <vt:lpstr>  总线仲裁方式</vt:lpstr>
      <vt:lpstr>菊链仲裁</vt:lpstr>
      <vt:lpstr>集中平行仲裁</vt:lpstr>
      <vt:lpstr>  同步和异步总线</vt:lpstr>
      <vt:lpstr>最简单的总线模式</vt:lpstr>
      <vt:lpstr>简单的同步协议</vt:lpstr>
      <vt:lpstr>典型的同步协议</vt:lpstr>
      <vt:lpstr>同步定时</vt:lpstr>
      <vt:lpstr>典型的异步协议</vt:lpstr>
      <vt:lpstr>异步定时</vt:lpstr>
      <vt:lpstr>增加总线带宽</vt:lpstr>
      <vt:lpstr>  增加总线带宽</vt:lpstr>
      <vt:lpstr>多主设备总线提高事务数量</vt:lpstr>
      <vt:lpstr>PCI总线</vt:lpstr>
      <vt:lpstr>  32位PCI总线的信号</vt:lpstr>
      <vt:lpstr>  PCI 总线的读/写事务</vt:lpstr>
      <vt:lpstr>  PCI 总线读事务</vt:lpstr>
      <vt:lpstr>PCI读</vt:lpstr>
      <vt:lpstr>PCI读</vt:lpstr>
      <vt:lpstr>PCI写事务</vt:lpstr>
      <vt:lpstr>PCI优化</vt:lpstr>
      <vt:lpstr>PCI的其它问题</vt:lpstr>
      <vt:lpstr>总线发展趋势</vt:lpstr>
      <vt:lpstr>总线参数选择</vt:lpstr>
      <vt:lpstr>DMA使用内存总线的方式</vt:lpstr>
      <vt:lpstr>小结</vt:lpstr>
      <vt:lpstr>阅读和思考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575</cp:revision>
  <dcterms:created xsi:type="dcterms:W3CDTF">2016-09-06T00:35:26Z</dcterms:created>
  <dcterms:modified xsi:type="dcterms:W3CDTF">2019-09-02T11:58:06Z</dcterms:modified>
</cp:coreProperties>
</file>